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8" r:id="rId3"/>
    <p:sldId id="318" r:id="rId4"/>
    <p:sldId id="320" r:id="rId5"/>
    <p:sldId id="321" r:id="rId6"/>
    <p:sldId id="322" r:id="rId7"/>
    <p:sldId id="323" r:id="rId8"/>
    <p:sldId id="324" r:id="rId9"/>
    <p:sldId id="263" r:id="rId10"/>
    <p:sldId id="325" r:id="rId11"/>
    <p:sldId id="264" r:id="rId12"/>
    <p:sldId id="265" r:id="rId13"/>
    <p:sldId id="266" r:id="rId14"/>
    <p:sldId id="285" r:id="rId15"/>
    <p:sldId id="267" r:id="rId16"/>
    <p:sldId id="326" r:id="rId17"/>
    <p:sldId id="327" r:id="rId18"/>
    <p:sldId id="328" r:id="rId19"/>
    <p:sldId id="268" r:id="rId20"/>
    <p:sldId id="270" r:id="rId21"/>
    <p:sldId id="273" r:id="rId22"/>
    <p:sldId id="277" r:id="rId23"/>
    <p:sldId id="257" r:id="rId24"/>
    <p:sldId id="276" r:id="rId25"/>
    <p:sldId id="319" r:id="rId26"/>
    <p:sldId id="275" r:id="rId27"/>
    <p:sldId id="261" r:id="rId28"/>
    <p:sldId id="334" r:id="rId29"/>
    <p:sldId id="333" r:id="rId30"/>
    <p:sldId id="286" r:id="rId31"/>
    <p:sldId id="259" r:id="rId32"/>
    <p:sldId id="281" r:id="rId33"/>
    <p:sldId id="282" r:id="rId34"/>
    <p:sldId id="287" r:id="rId35"/>
    <p:sldId id="314" r:id="rId36"/>
    <p:sldId id="288" r:id="rId37"/>
    <p:sldId id="260" r:id="rId38"/>
    <p:sldId id="295" r:id="rId39"/>
    <p:sldId id="305" r:id="rId40"/>
    <p:sldId id="306" r:id="rId41"/>
    <p:sldId id="313" r:id="rId42"/>
    <p:sldId id="296" r:id="rId43"/>
    <p:sldId id="308" r:id="rId44"/>
    <p:sldId id="297" r:id="rId45"/>
    <p:sldId id="309" r:id="rId46"/>
    <p:sldId id="310" r:id="rId47"/>
    <p:sldId id="298" r:id="rId48"/>
    <p:sldId id="311" r:id="rId49"/>
    <p:sldId id="299" r:id="rId50"/>
    <p:sldId id="312" r:id="rId51"/>
    <p:sldId id="300" r:id="rId52"/>
    <p:sldId id="301" r:id="rId53"/>
    <p:sldId id="303" r:id="rId54"/>
    <p:sldId id="302" r:id="rId55"/>
    <p:sldId id="304" r:id="rId56"/>
    <p:sldId id="315" r:id="rId57"/>
    <p:sldId id="317" r:id="rId58"/>
    <p:sldId id="330" r:id="rId5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amila" initials="K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0" d="100"/>
          <a:sy n="70" d="100"/>
        </p:scale>
        <p:origin x="1386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256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076247-60EF-4D88-85B5-557C3947776F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22A1E-8F20-4D68-8FB1-327CB1E725E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17997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2A1E-8F20-4D68-8FB1-327CB1E725E7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70953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22A1E-8F20-4D68-8FB1-327CB1E725E7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8745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4E8A-314E-42E3-BCB9-218FFA7A0F8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DEA4-CBF8-42BD-A03C-179F491A9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2903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4E8A-314E-42E3-BCB9-218FFA7A0F8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DEA4-CBF8-42BD-A03C-179F491A9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2995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4E8A-314E-42E3-BCB9-218FFA7A0F8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DEA4-CBF8-42BD-A03C-179F491A9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40987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4E8A-314E-42E3-BCB9-218FFA7A0F8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DEA4-CBF8-42BD-A03C-179F491A9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655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4E8A-314E-42E3-BCB9-218FFA7A0F8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DEA4-CBF8-42BD-A03C-179F491A9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0872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4E8A-314E-42E3-BCB9-218FFA7A0F8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DEA4-CBF8-42BD-A03C-179F491A9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10348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4E8A-314E-42E3-BCB9-218FFA7A0F8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DEA4-CBF8-42BD-A03C-179F491A9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90836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4E8A-314E-42E3-BCB9-218FFA7A0F8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DEA4-CBF8-42BD-A03C-179F491A9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6895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4E8A-314E-42E3-BCB9-218FFA7A0F8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DEA4-CBF8-42BD-A03C-179F491A9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8056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4E8A-314E-42E3-BCB9-218FFA7A0F8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DEA4-CBF8-42BD-A03C-179F491A9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828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94E8A-314E-42E3-BCB9-218FFA7A0F8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0DEA4-CBF8-42BD-A03C-179F491A9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49208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94E8A-314E-42E3-BCB9-218FFA7A0F8C}" type="datetimeFigureOut">
              <a:rPr lang="pl-PL" smtClean="0"/>
              <a:t>06.02.2019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0DEA4-CBF8-42BD-A03C-179F491A998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71100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film:%20https://www.youtube.com/watch?v=tTSwVhNHPt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28675" y="2708920"/>
            <a:ext cx="9144000" cy="1143000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DZIECI W ŚWIECIE MULTIMEDIÓW </a:t>
            </a:r>
            <a:br>
              <a:rPr lang="pl-PL" sz="5400" b="1" dirty="0" smtClean="0"/>
            </a:br>
            <a:r>
              <a:rPr lang="pl-PL" sz="5400" b="1" dirty="0" smtClean="0"/>
              <a:t>A POTRZEBA KONTAKTU.</a:t>
            </a:r>
            <a:br>
              <a:rPr lang="pl-PL" sz="5400" b="1" dirty="0" smtClean="0"/>
            </a:b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dirty="0" smtClean="0">
                <a:solidFill>
                  <a:srgbClr val="FF0066"/>
                </a:solidFill>
              </a:rPr>
              <a:t>JAK MÓWIĆ, </a:t>
            </a:r>
            <a:br>
              <a:rPr lang="pl-PL" sz="5400" dirty="0" smtClean="0">
                <a:solidFill>
                  <a:srgbClr val="FF0066"/>
                </a:solidFill>
              </a:rPr>
            </a:br>
            <a:r>
              <a:rPr lang="pl-PL" sz="5400" dirty="0" smtClean="0">
                <a:solidFill>
                  <a:srgbClr val="FF0066"/>
                </a:solidFill>
              </a:rPr>
              <a:t>ŻEBY DZIECI SŁUCHAŁY, </a:t>
            </a:r>
            <a:br>
              <a:rPr lang="pl-PL" sz="5400" dirty="0" smtClean="0">
                <a:solidFill>
                  <a:srgbClr val="FF0066"/>
                </a:solidFill>
              </a:rPr>
            </a:br>
            <a:r>
              <a:rPr lang="pl-PL" sz="5400" dirty="0" smtClean="0">
                <a:solidFill>
                  <a:srgbClr val="FF0066"/>
                </a:solidFill>
              </a:rPr>
              <a:t>JAK SŁUCHAĆ,</a:t>
            </a:r>
            <a:br>
              <a:rPr lang="pl-PL" sz="5400" dirty="0" smtClean="0">
                <a:solidFill>
                  <a:srgbClr val="FF0066"/>
                </a:solidFill>
              </a:rPr>
            </a:br>
            <a:r>
              <a:rPr lang="pl-PL" sz="5400" dirty="0" smtClean="0">
                <a:solidFill>
                  <a:srgbClr val="FF0066"/>
                </a:solidFill>
              </a:rPr>
              <a:t> ŻEBY MÓWIŁY?</a:t>
            </a:r>
            <a:endParaRPr lang="pl-PL" sz="5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6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612576" y="1268760"/>
            <a:ext cx="8229600" cy="1143000"/>
          </a:xfrm>
        </p:spPr>
        <p:txBody>
          <a:bodyPr>
            <a:noAutofit/>
          </a:bodyPr>
          <a:lstStyle/>
          <a:p>
            <a:r>
              <a:rPr lang="pl-PL" sz="7200" dirty="0" smtClean="0"/>
              <a:t>DLACZEGO NADUŻYWAMY INTERNETU?</a:t>
            </a:r>
            <a:endParaRPr lang="pl-PL" sz="7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0" b="7442"/>
          <a:stretch/>
        </p:blipFill>
        <p:spPr bwMode="auto">
          <a:xfrm>
            <a:off x="5076056" y="3645024"/>
            <a:ext cx="3091447" cy="307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271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2700" dirty="0" smtClean="0">
                <a:solidFill>
                  <a:srgbClr val="FF0066"/>
                </a:solidFill>
              </a:rPr>
              <a:t>Dlaczego nadużywamy internetu? (1)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84784"/>
            <a:ext cx="8640960" cy="3384376"/>
          </a:xfrm>
        </p:spPr>
        <p:txBody>
          <a:bodyPr>
            <a:normAutofit/>
          </a:bodyPr>
          <a:lstStyle/>
          <a:p>
            <a:r>
              <a:rPr lang="pl-PL" dirty="0" smtClean="0"/>
              <a:t>DOSTĘPNOŚĆ  (bezpłatnie)</a:t>
            </a:r>
          </a:p>
          <a:p>
            <a:r>
              <a:rPr lang="pl-PL" dirty="0" smtClean="0"/>
              <a:t>ATRAKCYJNOŚĆ </a:t>
            </a:r>
          </a:p>
          <a:p>
            <a:r>
              <a:rPr lang="pl-PL" dirty="0" smtClean="0"/>
              <a:t>NIESKOŃCZONY CHARAKTER (system linków)</a:t>
            </a:r>
          </a:p>
          <a:p>
            <a:r>
              <a:rPr lang="pl-PL" dirty="0" smtClean="0"/>
              <a:t>SZYBKA  NAGRODA </a:t>
            </a:r>
          </a:p>
          <a:p>
            <a:r>
              <a:rPr lang="pl-PL" dirty="0" smtClean="0"/>
              <a:t>POCZUCIE ANONIMOWOŚCI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293096"/>
            <a:ext cx="2105025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64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2700" dirty="0">
                <a:solidFill>
                  <a:srgbClr val="FF0066"/>
                </a:solidFill>
              </a:rPr>
              <a:t>Dlaczego nadużywamy internetu? </a:t>
            </a:r>
            <a:r>
              <a:rPr lang="pl-PL" sz="2700" dirty="0" smtClean="0">
                <a:solidFill>
                  <a:srgbClr val="FF0066"/>
                </a:solidFill>
              </a:rPr>
              <a:t>(2)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052737"/>
            <a:ext cx="8229600" cy="2952328"/>
          </a:xfrm>
        </p:spPr>
        <p:txBody>
          <a:bodyPr/>
          <a:lstStyle/>
          <a:p>
            <a:r>
              <a:rPr lang="pl-PL" dirty="0" smtClean="0"/>
              <a:t>NIEPOWODZENIA SZKOLNE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ODRZUCENIE PRZEZ GRUPĘ RÓWIEŚNICZĄ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PROBLEMY RODZINNE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7007" y="3321006"/>
            <a:ext cx="3536993" cy="3536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76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pl-PL" sz="2700" dirty="0">
                <a:solidFill>
                  <a:srgbClr val="FF0066"/>
                </a:solidFill>
              </a:rPr>
              <a:t>Dlaczego nadużywamy internetu? </a:t>
            </a:r>
            <a:r>
              <a:rPr lang="pl-PL" sz="2700" dirty="0" smtClean="0">
                <a:solidFill>
                  <a:srgbClr val="FF0066"/>
                </a:solidFill>
              </a:rPr>
              <a:t>(3)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80728"/>
            <a:ext cx="8363272" cy="3960440"/>
          </a:xfrm>
        </p:spPr>
        <p:txBody>
          <a:bodyPr>
            <a:normAutofit/>
          </a:bodyPr>
          <a:lstStyle/>
          <a:p>
            <a:r>
              <a:rPr lang="pl-PL" dirty="0" smtClean="0"/>
              <a:t>DEPRESJA</a:t>
            </a:r>
          </a:p>
          <a:p>
            <a:r>
              <a:rPr lang="pl-PL" dirty="0" smtClean="0"/>
              <a:t>NADMIERNA </a:t>
            </a:r>
            <a:r>
              <a:rPr lang="pl-PL" dirty="0" smtClean="0"/>
              <a:t>WRAŻLIWOŚĆ/ </a:t>
            </a:r>
            <a:r>
              <a:rPr lang="pl-PL" dirty="0" smtClean="0"/>
              <a:t>NIEŚMIAŁOŚĆ</a:t>
            </a:r>
          </a:p>
          <a:p>
            <a:r>
              <a:rPr lang="pl-PL" dirty="0" smtClean="0"/>
              <a:t>WSPÓŁWYSTĘPOWANIE INNYCH NAŁOGÓW</a:t>
            </a:r>
          </a:p>
          <a:p>
            <a:r>
              <a:rPr lang="pl-PL" dirty="0" smtClean="0"/>
              <a:t>NISKA </a:t>
            </a:r>
            <a:r>
              <a:rPr lang="pl-PL" dirty="0" smtClean="0"/>
              <a:t>SAMOOCENA, BRAK PEWNO</a:t>
            </a:r>
            <a:r>
              <a:rPr lang="pl-PL" dirty="0">
                <a:solidFill>
                  <a:prstClr val="black"/>
                </a:solidFill>
              </a:rPr>
              <a:t>Ś</a:t>
            </a:r>
            <a:r>
              <a:rPr lang="pl-PL" dirty="0" smtClean="0"/>
              <a:t>CI SIEBIE</a:t>
            </a:r>
            <a:endParaRPr lang="pl-PL" dirty="0" smtClean="0"/>
          </a:p>
          <a:p>
            <a:r>
              <a:rPr lang="pl-PL" dirty="0" smtClean="0"/>
              <a:t>BRAK UMIEJ</a:t>
            </a:r>
            <a:r>
              <a:rPr lang="pl-PL" dirty="0"/>
              <a:t>Ę</a:t>
            </a:r>
            <a:r>
              <a:rPr lang="pl-PL" dirty="0" smtClean="0"/>
              <a:t>TNOŚCI</a:t>
            </a:r>
            <a:r>
              <a:rPr lang="pl-PL" dirty="0" smtClean="0"/>
              <a:t> </a:t>
            </a:r>
            <a:r>
              <a:rPr lang="pl-PL" dirty="0" smtClean="0"/>
              <a:t>RADZENIA SOBIE ZE STRESEM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" t="11429"/>
          <a:stretch/>
        </p:blipFill>
        <p:spPr bwMode="auto">
          <a:xfrm>
            <a:off x="4499992" y="4436339"/>
            <a:ext cx="3864965" cy="2403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12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sz="7300" dirty="0" smtClean="0">
                <a:solidFill>
                  <a:srgbClr val="FF0066"/>
                </a:solidFill>
              </a:rPr>
              <a:t>JAK DIAGNOZOWAĆ?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 smtClean="0"/>
          </a:p>
          <a:p>
            <a:r>
              <a:rPr lang="pl-PL" sz="3600" dirty="0" smtClean="0"/>
              <a:t>NIEKONTROLOWANY CZAS </a:t>
            </a:r>
            <a:r>
              <a:rPr lang="pl-PL" sz="3600" dirty="0" smtClean="0"/>
              <a:t>I INTENSYWNOŚĆ KORZYSTANIA </a:t>
            </a:r>
          </a:p>
          <a:p>
            <a:pPr marL="0" indent="0">
              <a:buNone/>
            </a:pPr>
            <a:endParaRPr lang="pl-PL" sz="3600" dirty="0" smtClean="0"/>
          </a:p>
          <a:p>
            <a:r>
              <a:rPr lang="pl-PL" sz="3600" dirty="0" smtClean="0"/>
              <a:t>KORZYSTANIE Z INTERNETU </a:t>
            </a:r>
            <a:r>
              <a:rPr lang="pl-PL" sz="3600" dirty="0" smtClean="0"/>
              <a:t>POWODUJE ZANIEDBANIA W </a:t>
            </a:r>
            <a:r>
              <a:rPr lang="pl-PL" sz="3600" dirty="0" smtClean="0"/>
              <a:t>INNYCH </a:t>
            </a:r>
            <a:r>
              <a:rPr lang="pl-PL" sz="3600" dirty="0" smtClean="0"/>
              <a:t>SFERACH </a:t>
            </a:r>
            <a:r>
              <a:rPr lang="pl-PL" sz="3600" dirty="0" smtClean="0"/>
              <a:t>ŻYCIA</a:t>
            </a:r>
          </a:p>
          <a:p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134151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>
                <a:solidFill>
                  <a:srgbClr val="FF0066"/>
                </a:solidFill>
              </a:rPr>
              <a:t>Jak diagnozować?   OBJAWY „SIECIOHOLIZMU” </a:t>
            </a:r>
            <a:br>
              <a:rPr lang="pl-PL" sz="2400" dirty="0" smtClean="0">
                <a:solidFill>
                  <a:srgbClr val="FF0066"/>
                </a:solidFill>
              </a:rPr>
            </a:br>
            <a:r>
              <a:rPr lang="pl-PL" sz="2400" dirty="0" smtClean="0">
                <a:solidFill>
                  <a:srgbClr val="FF0066"/>
                </a:solidFill>
              </a:rPr>
              <a:t>(WG WORONOWICZ 2009)</a:t>
            </a:r>
            <a:endParaRPr lang="pl-PL" sz="2400" dirty="0">
              <a:solidFill>
                <a:srgbClr val="FF00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073427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SPĘDZANIE DUŻEJ ILOŚCI CZASU </a:t>
            </a:r>
            <a:r>
              <a:rPr lang="pl-PL" dirty="0"/>
              <a:t>W </a:t>
            </a:r>
            <a:r>
              <a:rPr lang="pl-PL" dirty="0" smtClean="0"/>
              <a:t>SIECI</a:t>
            </a:r>
          </a:p>
          <a:p>
            <a:endParaRPr lang="pl-PL" sz="4400" dirty="0" smtClean="0"/>
          </a:p>
          <a:p>
            <a:r>
              <a:rPr lang="pl-PL" sz="4400" dirty="0" smtClean="0"/>
              <a:t>ROZDRAŻNIENIE </a:t>
            </a:r>
            <a:r>
              <a:rPr lang="pl-PL" dirty="0" smtClean="0"/>
              <a:t>W PRZYPADKU</a:t>
            </a:r>
            <a:r>
              <a:rPr lang="pl-PL" dirty="0" smtClean="0"/>
              <a:t> BRAKU </a:t>
            </a:r>
            <a:r>
              <a:rPr lang="pl-PL" dirty="0" smtClean="0"/>
              <a:t>MOŻLIWOŚCI KORZYSTANIA Z </a:t>
            </a:r>
            <a:r>
              <a:rPr lang="pl-PL" dirty="0" smtClean="0"/>
              <a:t>INTERNETU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MOCNO</a:t>
            </a:r>
            <a:r>
              <a:rPr lang="pl-PL" dirty="0" smtClean="0"/>
              <a:t> </a:t>
            </a:r>
            <a:r>
              <a:rPr lang="pl-PL" sz="4300" dirty="0" smtClean="0"/>
              <a:t>OSŁABIONA KONTROLA CZASU</a:t>
            </a:r>
            <a:r>
              <a:rPr lang="pl-PL" dirty="0" smtClean="0"/>
              <a:t> SPĘDZANEGO PRZED KOMPUTEREM LUB W INTERNECIE</a:t>
            </a:r>
          </a:p>
        </p:txBody>
      </p:sp>
    </p:spTree>
    <p:extLst>
      <p:ext uri="{BB962C8B-B14F-4D97-AF65-F5344CB8AC3E}">
        <p14:creationId xmlns:p14="http://schemas.microsoft.com/office/powerpoint/2010/main" val="278548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-171400"/>
            <a:ext cx="8229600" cy="1143000"/>
          </a:xfrm>
        </p:spPr>
        <p:txBody>
          <a:bodyPr/>
          <a:lstStyle/>
          <a:p>
            <a:pPr algn="l"/>
            <a:r>
              <a:rPr lang="pl-PL" sz="2400" dirty="0">
                <a:solidFill>
                  <a:srgbClr val="FF0066"/>
                </a:solidFill>
              </a:rPr>
              <a:t>Jak diagnozować?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692696"/>
            <a:ext cx="8229600" cy="604867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pl-PL" sz="2000" dirty="0">
              <a:solidFill>
                <a:prstClr val="black"/>
              </a:solidFill>
            </a:endParaRPr>
          </a:p>
          <a:p>
            <a:pPr lvl="0"/>
            <a:r>
              <a:rPr lang="pl-PL" sz="3600" dirty="0">
                <a:solidFill>
                  <a:prstClr val="black"/>
                </a:solidFill>
              </a:rPr>
              <a:t>ZANIEDBYWANIE </a:t>
            </a:r>
            <a:r>
              <a:rPr lang="pl-PL" sz="3600" dirty="0" smtClean="0">
                <a:solidFill>
                  <a:prstClr val="black"/>
                </a:solidFill>
              </a:rPr>
              <a:t>ZAINTERESOWAŃ</a:t>
            </a:r>
            <a:r>
              <a:rPr lang="pl-PL" sz="2800" dirty="0" smtClean="0">
                <a:solidFill>
                  <a:prstClr val="black"/>
                </a:solidFill>
              </a:rPr>
              <a:t>,  ZNAJOMOŚCI</a:t>
            </a:r>
            <a:r>
              <a:rPr lang="pl-PL" sz="2800" dirty="0">
                <a:solidFill>
                  <a:prstClr val="black"/>
                </a:solidFill>
              </a:rPr>
              <a:t>, </a:t>
            </a:r>
            <a:r>
              <a:rPr lang="pl-PL" sz="2800" dirty="0" smtClean="0">
                <a:solidFill>
                  <a:prstClr val="black"/>
                </a:solidFill>
              </a:rPr>
              <a:t>NA </a:t>
            </a:r>
            <a:r>
              <a:rPr lang="pl-PL" sz="2800" dirty="0">
                <a:solidFill>
                  <a:prstClr val="black"/>
                </a:solidFill>
              </a:rPr>
              <a:t>RZECZ KORZYSTANIA Z KOMPUTERA/INTERNETU</a:t>
            </a:r>
          </a:p>
          <a:p>
            <a:pPr marL="0" lvl="0" indent="0">
              <a:buNone/>
            </a:pPr>
            <a:endParaRPr lang="pl-PL" sz="2800" dirty="0">
              <a:solidFill>
                <a:prstClr val="black"/>
              </a:solidFill>
            </a:endParaRPr>
          </a:p>
          <a:p>
            <a:pPr lvl="0"/>
            <a:r>
              <a:rPr lang="pl-PL" sz="2800" dirty="0" smtClean="0">
                <a:solidFill>
                  <a:prstClr val="black"/>
                </a:solidFill>
              </a:rPr>
              <a:t>SPĘDZANIE CZASU W SIECI NAWET </a:t>
            </a:r>
            <a:r>
              <a:rPr lang="pl-PL" sz="2800" dirty="0">
                <a:solidFill>
                  <a:prstClr val="black"/>
                </a:solidFill>
              </a:rPr>
              <a:t>WTEDY, </a:t>
            </a:r>
            <a:r>
              <a:rPr lang="pl-PL" sz="4000" dirty="0">
                <a:solidFill>
                  <a:prstClr val="black"/>
                </a:solidFill>
              </a:rPr>
              <a:t>GDY NIE JEST TO JUŻ </a:t>
            </a:r>
            <a:r>
              <a:rPr lang="pl-PL" sz="4000" dirty="0" smtClean="0">
                <a:solidFill>
                  <a:prstClr val="black"/>
                </a:solidFill>
              </a:rPr>
              <a:t>INTERESUJĄCE, APATIA, </a:t>
            </a:r>
            <a:r>
              <a:rPr lang="pl-PL" sz="2800" dirty="0" smtClean="0">
                <a:solidFill>
                  <a:prstClr val="black"/>
                </a:solidFill>
              </a:rPr>
              <a:t>NUDA</a:t>
            </a:r>
          </a:p>
          <a:p>
            <a:pPr marL="0" lvl="0" indent="0">
              <a:buNone/>
            </a:pPr>
            <a:endParaRPr lang="pl-PL" sz="2800" dirty="0">
              <a:solidFill>
                <a:prstClr val="black"/>
              </a:solidFill>
            </a:endParaRPr>
          </a:p>
          <a:p>
            <a:pPr lvl="0"/>
            <a:r>
              <a:rPr lang="pl-PL" sz="2800" dirty="0" smtClean="0">
                <a:solidFill>
                  <a:prstClr val="black"/>
                </a:solidFill>
              </a:rPr>
              <a:t>POWTARZAJĄCE SIĘ </a:t>
            </a:r>
            <a:r>
              <a:rPr lang="pl-PL" sz="4000" dirty="0" smtClean="0">
                <a:solidFill>
                  <a:prstClr val="black"/>
                </a:solidFill>
              </a:rPr>
              <a:t>KŁÓTNIE </a:t>
            </a:r>
            <a:r>
              <a:rPr lang="pl-PL" sz="2800" dirty="0" smtClean="0">
                <a:solidFill>
                  <a:prstClr val="black"/>
                </a:solidFill>
              </a:rPr>
              <a:t>ZWIĄZANE </a:t>
            </a:r>
            <a:r>
              <a:rPr lang="pl-PL" sz="2800" dirty="0" smtClean="0">
                <a:solidFill>
                  <a:prstClr val="black"/>
                </a:solidFill>
              </a:rPr>
              <a:t>Z NADUŻYWANIEM INTERNETU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570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2400" dirty="0">
                <a:solidFill>
                  <a:srgbClr val="FF0066"/>
                </a:solidFill>
              </a:rPr>
              <a:t>Jak diagnozować?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pl-PL" sz="4000" dirty="0" smtClean="0">
                <a:solidFill>
                  <a:prstClr val="black"/>
                </a:solidFill>
              </a:rPr>
              <a:t>MONOTONNA</a:t>
            </a:r>
            <a:r>
              <a:rPr lang="pl-PL" sz="3000" dirty="0" smtClean="0">
                <a:solidFill>
                  <a:prstClr val="black"/>
                </a:solidFill>
              </a:rPr>
              <a:t> I JEDNORODNA AKTYWNOŚĆ PRZY KOMPUTERZE</a:t>
            </a:r>
          </a:p>
          <a:p>
            <a:pPr lvl="0"/>
            <a:endParaRPr lang="pl-PL" sz="3000" dirty="0" smtClean="0">
              <a:solidFill>
                <a:prstClr val="black"/>
              </a:solidFill>
            </a:endParaRPr>
          </a:p>
          <a:p>
            <a:pPr lvl="0"/>
            <a:r>
              <a:rPr lang="pl-PL" sz="3000" dirty="0" smtClean="0">
                <a:solidFill>
                  <a:prstClr val="black"/>
                </a:solidFill>
              </a:rPr>
              <a:t>NASILAJĄCE SIĘ </a:t>
            </a:r>
            <a:r>
              <a:rPr lang="pl-PL" sz="4300" dirty="0" smtClean="0">
                <a:solidFill>
                  <a:prstClr val="black"/>
                </a:solidFill>
              </a:rPr>
              <a:t>NIEPRZYJEMNE STANY EMOCJONALNE</a:t>
            </a:r>
            <a:endParaRPr lang="pl-PL" sz="4300" dirty="0" smtClean="0">
              <a:solidFill>
                <a:prstClr val="black"/>
              </a:solidFill>
            </a:endParaRPr>
          </a:p>
          <a:p>
            <a:pPr lvl="0"/>
            <a:endParaRPr lang="pl-PL" sz="3000" dirty="0" smtClean="0">
              <a:solidFill>
                <a:prstClr val="black"/>
              </a:solidFill>
            </a:endParaRPr>
          </a:p>
          <a:p>
            <a:pPr lvl="0"/>
            <a:r>
              <a:rPr lang="pl-PL" sz="4000" dirty="0">
                <a:solidFill>
                  <a:prstClr val="black"/>
                </a:solidFill>
              </a:rPr>
              <a:t>UKRYWANIE </a:t>
            </a:r>
            <a:r>
              <a:rPr lang="pl-PL" sz="3000" dirty="0" smtClean="0">
                <a:solidFill>
                  <a:prstClr val="black"/>
                </a:solidFill>
              </a:rPr>
              <a:t>KORZYSTANIA </a:t>
            </a:r>
            <a:r>
              <a:rPr lang="pl-PL" sz="3000" dirty="0" smtClean="0">
                <a:solidFill>
                  <a:prstClr val="black"/>
                </a:solidFill>
              </a:rPr>
              <a:t>Z </a:t>
            </a:r>
            <a:r>
              <a:rPr lang="pl-PL" sz="3000" dirty="0" smtClean="0">
                <a:solidFill>
                  <a:prstClr val="black"/>
                </a:solidFill>
              </a:rPr>
              <a:t>INTERNETU, </a:t>
            </a:r>
            <a:r>
              <a:rPr lang="pl-PL" sz="3000" dirty="0" smtClean="0">
                <a:solidFill>
                  <a:prstClr val="black"/>
                </a:solidFill>
              </a:rPr>
              <a:t>KŁAMSTWA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92849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420888"/>
            <a:ext cx="8229600" cy="1143000"/>
          </a:xfrm>
        </p:spPr>
        <p:txBody>
          <a:bodyPr>
            <a:noAutofit/>
          </a:bodyPr>
          <a:lstStyle/>
          <a:p>
            <a:r>
              <a:rPr lang="pl-PL" sz="8000" b="1" dirty="0" smtClean="0">
                <a:solidFill>
                  <a:srgbClr val="FF0066"/>
                </a:solidFill>
              </a:rPr>
              <a:t>JAK REAGOWAĆ?</a:t>
            </a:r>
            <a:endParaRPr lang="pl-PL" sz="8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729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algn="l"/>
            <a:r>
              <a:rPr lang="pl-PL" sz="2700" dirty="0" smtClean="0"/>
              <a:t>Jak reagować? (1)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b="1" dirty="0" smtClean="0">
                <a:solidFill>
                  <a:srgbClr val="FF0066"/>
                </a:solidFill>
              </a:rPr>
              <a:t>NAZWAĆ PROBLEM</a:t>
            </a:r>
            <a:endParaRPr lang="pl-PL" b="1" dirty="0" smtClean="0"/>
          </a:p>
          <a:p>
            <a:endParaRPr lang="pl-PL" b="1" dirty="0" smtClean="0">
              <a:solidFill>
                <a:srgbClr val="FF0066"/>
              </a:solidFill>
            </a:endParaRPr>
          </a:p>
          <a:p>
            <a:r>
              <a:rPr lang="pl-PL" b="1" dirty="0" smtClean="0">
                <a:solidFill>
                  <a:srgbClr val="FF0066"/>
                </a:solidFill>
              </a:rPr>
              <a:t>ROZMAWIAĆ</a:t>
            </a:r>
            <a:r>
              <a:rPr lang="pl-PL" b="1" dirty="0" smtClean="0"/>
              <a:t> </a:t>
            </a:r>
            <a:endParaRPr lang="pl-PL" b="1" dirty="0" smtClean="0"/>
          </a:p>
          <a:p>
            <a:endParaRPr lang="pl-PL" b="1" dirty="0" smtClean="0">
              <a:solidFill>
                <a:srgbClr val="FF0066"/>
              </a:solidFill>
            </a:endParaRPr>
          </a:p>
          <a:p>
            <a:r>
              <a:rPr lang="pl-PL" b="1" dirty="0" smtClean="0">
                <a:solidFill>
                  <a:srgbClr val="FF0066"/>
                </a:solidFill>
              </a:rPr>
              <a:t>ZDIAGNOZOWAĆ sytuacje towarzyszące ucieczce w wirtualny świat</a:t>
            </a:r>
          </a:p>
          <a:p>
            <a:pPr marL="0" indent="0">
              <a:buNone/>
            </a:pPr>
            <a:r>
              <a:rPr lang="pl-PL" b="1" dirty="0" smtClean="0"/>
              <a:t> </a:t>
            </a:r>
            <a:endParaRPr lang="pl-PL" b="1" dirty="0" smtClean="0"/>
          </a:p>
          <a:p>
            <a:r>
              <a:rPr lang="pl-PL" b="1" dirty="0" smtClean="0">
                <a:solidFill>
                  <a:srgbClr val="FF0066"/>
                </a:solidFill>
              </a:rPr>
              <a:t>HARMONOGRAM DNIA </a:t>
            </a:r>
          </a:p>
          <a:p>
            <a:endParaRPr lang="pl-PL" b="1" dirty="0" smtClean="0">
              <a:solidFill>
                <a:srgbClr val="FF0066"/>
              </a:solidFill>
            </a:endParaRPr>
          </a:p>
          <a:p>
            <a:r>
              <a:rPr lang="pl-PL" b="1" dirty="0" smtClean="0">
                <a:solidFill>
                  <a:srgbClr val="FF0066"/>
                </a:solidFill>
              </a:rPr>
              <a:t>ZASADY</a:t>
            </a:r>
            <a:r>
              <a:rPr lang="pl-PL" b="1" dirty="0" smtClean="0"/>
              <a:t> </a:t>
            </a:r>
            <a:r>
              <a:rPr lang="pl-PL" b="1" dirty="0" smtClean="0">
                <a:solidFill>
                  <a:srgbClr val="FF0066"/>
                </a:solidFill>
              </a:rPr>
              <a:t>I ETAPY OGRANICZANIA KORZYSTANIA</a:t>
            </a:r>
          </a:p>
        </p:txBody>
      </p:sp>
    </p:spTree>
    <p:extLst>
      <p:ext uri="{BB962C8B-B14F-4D97-AF65-F5344CB8AC3E}">
        <p14:creationId xmlns:p14="http://schemas.microsoft.com/office/powerpoint/2010/main" val="389209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2276872"/>
            <a:ext cx="8229600" cy="1143000"/>
          </a:xfrm>
        </p:spPr>
        <p:txBody>
          <a:bodyPr>
            <a:noAutofit/>
          </a:bodyPr>
          <a:lstStyle/>
          <a:p>
            <a:r>
              <a:rPr lang="pl-PL" sz="6600" b="1" dirty="0" smtClean="0"/>
              <a:t>1.KIEDY, JAK i DLACZEGO należy ograniczyć CZAS korzystania z mediów?</a:t>
            </a:r>
            <a:endParaRPr lang="pl-PL" sz="66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611560" y="6597352"/>
            <a:ext cx="2088232" cy="233339"/>
          </a:xfrm>
        </p:spPr>
        <p:txBody>
          <a:bodyPr>
            <a:normAutofit fontScale="32500" lnSpcReduction="20000"/>
          </a:bodyPr>
          <a:lstStyle/>
          <a:p>
            <a:endParaRPr lang="pl-PL" dirty="0" smtClean="0"/>
          </a:p>
          <a:p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8163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-2575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pl-PL" sz="2400" dirty="0" smtClean="0"/>
              <a:t>Jak reagować? (2)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124744"/>
            <a:ext cx="8507288" cy="5472608"/>
          </a:xfrm>
        </p:spPr>
        <p:txBody>
          <a:bodyPr>
            <a:normAutofit/>
          </a:bodyPr>
          <a:lstStyle/>
          <a:p>
            <a:r>
              <a:rPr lang="pl-PL" b="1" dirty="0" smtClean="0">
                <a:solidFill>
                  <a:srgbClr val="FF0066"/>
                </a:solidFill>
              </a:rPr>
              <a:t>NAGRADZAĆ</a:t>
            </a:r>
            <a:r>
              <a:rPr lang="pl-PL" b="1" dirty="0" smtClean="0"/>
              <a:t> SUKCESY W OGRANICZANIU </a:t>
            </a:r>
          </a:p>
          <a:p>
            <a:endParaRPr lang="pl-PL" b="1" dirty="0" smtClean="0"/>
          </a:p>
          <a:p>
            <a:r>
              <a:rPr lang="pl-PL" b="1" dirty="0" smtClean="0">
                <a:solidFill>
                  <a:srgbClr val="FF0066"/>
                </a:solidFill>
              </a:rPr>
              <a:t>ODŁĄCZYĆ</a:t>
            </a:r>
            <a:r>
              <a:rPr lang="pl-PL" b="1" dirty="0" smtClean="0"/>
              <a:t> INTERNET LUB WYŁĄCZYĆ KOMPUTER, GDY </a:t>
            </a:r>
            <a:r>
              <a:rPr lang="pl-PL" b="1" dirty="0" smtClean="0"/>
              <a:t>DZIECKO KORZYSTA </a:t>
            </a:r>
            <a:r>
              <a:rPr lang="pl-PL" b="1" dirty="0" smtClean="0"/>
              <a:t>Z NIEGO W SPOSÓB, KTÓRY ZAGRAŻA JEGO </a:t>
            </a:r>
            <a:r>
              <a:rPr lang="pl-PL" b="1" dirty="0" smtClean="0"/>
              <a:t>ZDROWIU</a:t>
            </a:r>
          </a:p>
          <a:p>
            <a:pPr marL="0" indent="0">
              <a:buNone/>
            </a:pPr>
            <a:endParaRPr lang="pl-PL" b="1" dirty="0" smtClean="0"/>
          </a:p>
          <a:p>
            <a:r>
              <a:rPr lang="pl-PL" b="1" dirty="0" smtClean="0">
                <a:solidFill>
                  <a:srgbClr val="FF0066"/>
                </a:solidFill>
              </a:rPr>
              <a:t>WYJAŚNIĆ </a:t>
            </a:r>
            <a:r>
              <a:rPr lang="pl-PL" b="1" dirty="0" smtClean="0"/>
              <a:t>PRZYCZYNY OGRANICZEŃ</a:t>
            </a:r>
          </a:p>
          <a:p>
            <a:endParaRPr lang="pl-PL" b="1" dirty="0" smtClean="0"/>
          </a:p>
          <a:p>
            <a:r>
              <a:rPr lang="pl-PL" b="1" dirty="0" smtClean="0"/>
              <a:t>KONTAKT Z PROFESJONALISTĄ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99962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KONTAKT Z PROFESJONALISTĄ</a:t>
            </a:r>
            <a:endParaRPr lang="pl-PL" sz="54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3024336"/>
          </a:xfrm>
        </p:spPr>
        <p:txBody>
          <a:bodyPr>
            <a:normAutofit fontScale="92500" lnSpcReduction="20000"/>
          </a:bodyPr>
          <a:lstStyle/>
          <a:p>
            <a:r>
              <a:rPr lang="pl-PL" sz="5400" b="1" dirty="0">
                <a:solidFill>
                  <a:srgbClr val="FF0066"/>
                </a:solidFill>
              </a:rPr>
              <a:t>d</a:t>
            </a:r>
            <a:r>
              <a:rPr lang="pl-PL" sz="5400" b="1" dirty="0" smtClean="0">
                <a:solidFill>
                  <a:srgbClr val="FF0066"/>
                </a:solidFill>
              </a:rPr>
              <a:t>yzurnet.pl</a:t>
            </a:r>
            <a:r>
              <a:rPr lang="pl-PL" sz="5400" b="1" dirty="0" smtClean="0"/>
              <a:t> </a:t>
            </a:r>
            <a:endParaRPr lang="pl-PL" sz="5400" b="1" dirty="0" smtClean="0"/>
          </a:p>
          <a:p>
            <a:endParaRPr lang="pl-PL" b="1" dirty="0"/>
          </a:p>
          <a:p>
            <a:pPr marL="0" indent="0">
              <a:buNone/>
            </a:pPr>
            <a:r>
              <a:rPr lang="pl-PL" b="1" dirty="0" smtClean="0"/>
              <a:t>lub pod numerem:</a:t>
            </a:r>
          </a:p>
          <a:p>
            <a:endParaRPr lang="pl-PL" b="1" dirty="0">
              <a:solidFill>
                <a:srgbClr val="FF0066"/>
              </a:solidFill>
            </a:endParaRPr>
          </a:p>
          <a:p>
            <a:r>
              <a:rPr lang="pl-PL" sz="5400" b="1" dirty="0" smtClean="0">
                <a:solidFill>
                  <a:srgbClr val="FF0066"/>
                </a:solidFill>
              </a:rPr>
              <a:t>800 100 100</a:t>
            </a:r>
            <a:endParaRPr lang="pl-PL" sz="5400" b="1" dirty="0"/>
          </a:p>
        </p:txBody>
      </p:sp>
    </p:spTree>
    <p:extLst>
      <p:ext uri="{BB962C8B-B14F-4D97-AF65-F5344CB8AC3E}">
        <p14:creationId xmlns:p14="http://schemas.microsoft.com/office/powerpoint/2010/main" val="409990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600" dirty="0" smtClean="0">
                <a:solidFill>
                  <a:srgbClr val="FF0066"/>
                </a:solidFill>
              </a:rPr>
              <a:t>LEPIEJ ZAPOBIEGAĆ…</a:t>
            </a:r>
            <a:r>
              <a:rPr lang="pl-PL" sz="6600" dirty="0" smtClean="0"/>
              <a:t> </a:t>
            </a:r>
            <a:endParaRPr lang="pl-PL" sz="6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 smtClean="0">
                <a:solidFill>
                  <a:srgbClr val="FF0066"/>
                </a:solidFill>
              </a:rPr>
              <a:t>ZAANGAŻOWANIE DZIECKA W ŻYCIE DOMOWE </a:t>
            </a:r>
          </a:p>
          <a:p>
            <a:endParaRPr lang="pl-PL" dirty="0">
              <a:solidFill>
                <a:srgbClr val="FF0066"/>
              </a:solidFill>
            </a:endParaRPr>
          </a:p>
          <a:p>
            <a:r>
              <a:rPr lang="pl-PL" dirty="0" smtClean="0">
                <a:solidFill>
                  <a:srgbClr val="FF0066"/>
                </a:solidFill>
              </a:rPr>
              <a:t>ROZMOWA</a:t>
            </a:r>
            <a:r>
              <a:rPr lang="pl-PL" dirty="0" smtClean="0"/>
              <a:t>, nawet trudna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rgbClr val="FF0066"/>
                </a:solidFill>
              </a:rPr>
              <a:t>AKCEPTACJA</a:t>
            </a:r>
          </a:p>
          <a:p>
            <a:endParaRPr lang="pl-PL" dirty="0" smtClean="0"/>
          </a:p>
          <a:p>
            <a:r>
              <a:rPr lang="pl-PL" dirty="0" smtClean="0">
                <a:solidFill>
                  <a:srgbClr val="FF0066"/>
                </a:solidFill>
              </a:rPr>
              <a:t>WYTRWAŁOŚĆ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104820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348880"/>
            <a:ext cx="8229600" cy="1143000"/>
          </a:xfrm>
        </p:spPr>
        <p:txBody>
          <a:bodyPr>
            <a:noAutofit/>
          </a:bodyPr>
          <a:lstStyle/>
          <a:p>
            <a:r>
              <a:rPr lang="pl-PL" sz="7200" b="1" dirty="0" smtClean="0"/>
              <a:t>2.Jak chronić  przed zagrożeniami sieci?</a:t>
            </a:r>
            <a:endParaRPr lang="pl-PL" sz="7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6080444"/>
            <a:ext cx="5076056" cy="45719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pl-PL" dirty="0" smtClean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2560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1800" dirty="0" smtClean="0"/>
              <a:t>JAK CHRONIĆ DZIECKO W INTERNECIE?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980728"/>
            <a:ext cx="8435280" cy="5145435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pl-PL" sz="4300" dirty="0" smtClean="0"/>
              <a:t>Konfiguracja urządzenia</a:t>
            </a:r>
          </a:p>
          <a:p>
            <a:pPr marL="0" indent="0">
              <a:buNone/>
            </a:pPr>
            <a:endParaRPr lang="pl-PL" sz="4300" dirty="0" smtClean="0"/>
          </a:p>
          <a:p>
            <a:pPr marL="0" indent="0">
              <a:buNone/>
            </a:pPr>
            <a:r>
              <a:rPr lang="pl-PL" sz="4300" dirty="0" smtClean="0"/>
              <a:t>2. </a:t>
            </a:r>
            <a:r>
              <a:rPr lang="pl-PL" sz="4300" b="1" dirty="0" smtClean="0">
                <a:solidFill>
                  <a:srgbClr val="FF0066"/>
                </a:solidFill>
              </a:rPr>
              <a:t>Programy kontroli rodzicielskiej</a:t>
            </a:r>
            <a:r>
              <a:rPr lang="pl-PL" sz="4300" dirty="0" smtClean="0">
                <a:solidFill>
                  <a:srgbClr val="FF0066"/>
                </a:solidFill>
              </a:rPr>
              <a:t>, </a:t>
            </a:r>
            <a:r>
              <a:rPr lang="pl-PL" sz="4300" dirty="0" smtClean="0"/>
              <a:t>np.: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	▪Beniamin (Windows XP/Vista/7/8/10)</a:t>
            </a:r>
          </a:p>
          <a:p>
            <a:pPr marL="0" indent="0">
              <a:buNone/>
            </a:pPr>
            <a:r>
              <a:rPr lang="pl-PL" dirty="0" smtClean="0"/>
              <a:t>	▪Norton Family (Windows, Android, iOS)</a:t>
            </a:r>
          </a:p>
          <a:p>
            <a:pPr marL="0" indent="0">
              <a:buNone/>
            </a:pPr>
            <a:r>
              <a:rPr lang="pl-PL" dirty="0" smtClean="0"/>
              <a:t>	▪Kaspersky SafeKids (Windows, Android, iOS)</a:t>
            </a:r>
          </a:p>
          <a:p>
            <a:pPr marL="0" indent="0">
              <a:buNone/>
            </a:pPr>
            <a:r>
              <a:rPr lang="pl-PL" dirty="0" smtClean="0"/>
              <a:t>	▪F-Secure SAFE (Windows, Android, iOS)</a:t>
            </a:r>
          </a:p>
          <a:p>
            <a:pPr marL="0" indent="0">
              <a:buNone/>
            </a:pPr>
            <a:r>
              <a:rPr lang="pl-PL" dirty="0" smtClean="0"/>
              <a:t>	▪Mobikid (Android)</a:t>
            </a:r>
          </a:p>
          <a:p>
            <a:pPr marL="0" indent="0">
              <a:buNone/>
            </a:pPr>
            <a:r>
              <a:rPr lang="pl-PL" dirty="0" smtClean="0"/>
              <a:t>	▪Kids Place (Android)</a:t>
            </a:r>
          </a:p>
        </p:txBody>
      </p:sp>
    </p:spTree>
    <p:extLst>
      <p:ext uri="{BB962C8B-B14F-4D97-AF65-F5344CB8AC3E}">
        <p14:creationId xmlns:p14="http://schemas.microsoft.com/office/powerpoint/2010/main" val="1509956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-22687"/>
            <a:ext cx="8229600" cy="1143000"/>
          </a:xfrm>
        </p:spPr>
        <p:txBody>
          <a:bodyPr/>
          <a:lstStyle/>
          <a:p>
            <a:pPr algn="l"/>
            <a:r>
              <a:rPr lang="pl-PL" sz="1800" dirty="0">
                <a:solidFill>
                  <a:prstClr val="black"/>
                </a:solidFill>
              </a:rPr>
              <a:t>JAK CHRONIĆ DZIECKO W INTERNECIE?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5274" y="2204864"/>
            <a:ext cx="8712968" cy="4525963"/>
          </a:xfrm>
        </p:spPr>
        <p:txBody>
          <a:bodyPr/>
          <a:lstStyle/>
          <a:p>
            <a:pPr marL="0" lvl="0" indent="0">
              <a:buNone/>
            </a:pPr>
            <a:r>
              <a:rPr lang="pl-PL" sz="4400" dirty="0">
                <a:solidFill>
                  <a:prstClr val="black"/>
                </a:solidFill>
              </a:rPr>
              <a:t>3. </a:t>
            </a:r>
            <a:r>
              <a:rPr lang="pl-PL" sz="4400" dirty="0">
                <a:solidFill>
                  <a:srgbClr val="FF0066"/>
                </a:solidFill>
              </a:rPr>
              <a:t>Zainteresowanie</a:t>
            </a:r>
            <a:r>
              <a:rPr lang="pl-PL" sz="4400" dirty="0">
                <a:solidFill>
                  <a:prstClr val="black"/>
                </a:solidFill>
              </a:rPr>
              <a:t> rodzica działaniami dziecka </a:t>
            </a:r>
            <a:r>
              <a:rPr lang="pl-PL" sz="4400" dirty="0" smtClean="0">
                <a:solidFill>
                  <a:prstClr val="black"/>
                </a:solidFill>
              </a:rPr>
              <a:t>online</a:t>
            </a:r>
          </a:p>
          <a:p>
            <a:pPr marL="0" lvl="0" indent="0">
              <a:buNone/>
            </a:pPr>
            <a:endParaRPr lang="pl-PL" sz="4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9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1800" dirty="0">
                <a:solidFill>
                  <a:prstClr val="black"/>
                </a:solidFill>
              </a:rPr>
              <a:t>JAK CHRONIĆ DZIECKO W INTERNECIE?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 smtClean="0"/>
              <a:t> </a:t>
            </a:r>
            <a:r>
              <a:rPr lang="pl-PL" sz="4400" dirty="0">
                <a:solidFill>
                  <a:prstClr val="black"/>
                </a:solidFill>
                <a:ea typeface="+mj-ea"/>
                <a:cs typeface="+mj-cs"/>
              </a:rPr>
              <a:t>4.</a:t>
            </a:r>
            <a:r>
              <a:rPr lang="pl-PL" sz="4400" b="1" dirty="0">
                <a:solidFill>
                  <a:prstClr val="black"/>
                </a:solidFill>
                <a:ea typeface="+mj-ea"/>
                <a:cs typeface="+mj-cs"/>
              </a:rPr>
              <a:t>Zasady</a:t>
            </a:r>
            <a:r>
              <a:rPr lang="pl-PL" sz="4400" dirty="0">
                <a:solidFill>
                  <a:prstClr val="black"/>
                </a:solidFill>
                <a:ea typeface="+mj-ea"/>
                <a:cs typeface="+mj-cs"/>
              </a:rPr>
              <a:t>  korzystania z internetu</a:t>
            </a:r>
            <a:r>
              <a:rPr lang="pl-PL" sz="4400" dirty="0" smtClean="0">
                <a:solidFill>
                  <a:prstClr val="black"/>
                </a:solidFill>
                <a:ea typeface="+mj-ea"/>
                <a:cs typeface="+mj-cs"/>
              </a:rPr>
              <a:t>:</a:t>
            </a:r>
          </a:p>
          <a:p>
            <a:pPr marL="0" indent="0">
              <a:buNone/>
            </a:pPr>
            <a:endParaRPr lang="pl-PL" sz="4400" dirty="0" smtClean="0"/>
          </a:p>
          <a:p>
            <a:r>
              <a:rPr lang="pl-PL" sz="4000" dirty="0" smtClean="0"/>
              <a:t>Określony </a:t>
            </a:r>
            <a:r>
              <a:rPr lang="pl-PL" sz="4000" dirty="0"/>
              <a:t>c</a:t>
            </a:r>
            <a:r>
              <a:rPr lang="pl-PL" sz="4000" dirty="0" smtClean="0"/>
              <a:t>zas </a:t>
            </a:r>
            <a:r>
              <a:rPr lang="pl-PL" sz="4000" dirty="0" smtClean="0"/>
              <a:t>spędzany online</a:t>
            </a:r>
          </a:p>
          <a:p>
            <a:r>
              <a:rPr lang="pl-PL" sz="4000" dirty="0" smtClean="0"/>
              <a:t>Korzystanie </a:t>
            </a:r>
            <a:r>
              <a:rPr lang="pl-PL" sz="4000" dirty="0" smtClean="0"/>
              <a:t>ze </a:t>
            </a:r>
            <a:r>
              <a:rPr lang="pl-PL" sz="4000" dirty="0" smtClean="0">
                <a:solidFill>
                  <a:srgbClr val="FF0066"/>
                </a:solidFill>
              </a:rPr>
              <a:t>sprawdzonych miejsc    </a:t>
            </a:r>
            <a:r>
              <a:rPr lang="pl-PL" sz="4000" dirty="0" smtClean="0"/>
              <a:t>w sieci</a:t>
            </a:r>
          </a:p>
          <a:p>
            <a:r>
              <a:rPr lang="pl-PL" sz="4000" dirty="0" smtClean="0"/>
              <a:t>Zgłaszanie </a:t>
            </a:r>
            <a:r>
              <a:rPr lang="pl-PL" sz="4000" dirty="0" smtClean="0"/>
              <a:t>nietypowych sytuacji online 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52630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6000" b="1" dirty="0" smtClean="0">
                <a:solidFill>
                  <a:srgbClr val="FF0066"/>
                </a:solidFill>
              </a:rPr>
              <a:t>W SIECI O SIECI…</a:t>
            </a:r>
            <a:endParaRPr lang="pl-PL" sz="6000" b="1" dirty="0">
              <a:solidFill>
                <a:srgbClr val="FF00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pl-PL" sz="3000" dirty="0" smtClean="0"/>
              <a:t>fundacja.orange.pl/kurs</a:t>
            </a:r>
            <a:r>
              <a:rPr lang="pl-PL" sz="3000" dirty="0" smtClean="0"/>
              <a:t>/ - </a:t>
            </a:r>
            <a:r>
              <a:rPr lang="pl-PL" sz="3000" dirty="0" smtClean="0">
                <a:solidFill>
                  <a:srgbClr val="FF0066"/>
                </a:solidFill>
              </a:rPr>
              <a:t>Bezpiecznie Tu i Tam </a:t>
            </a:r>
            <a:r>
              <a:rPr lang="pl-PL" sz="3000" dirty="0" smtClean="0"/>
              <a:t>– </a:t>
            </a:r>
            <a:r>
              <a:rPr lang="pl-PL" sz="3000" b="1" dirty="0" smtClean="0">
                <a:solidFill>
                  <a:srgbClr val="FF0066"/>
                </a:solidFill>
              </a:rPr>
              <a:t>kurs internetowy dla rodziców</a:t>
            </a:r>
          </a:p>
          <a:p>
            <a:r>
              <a:rPr lang="pl-PL" sz="3000" dirty="0"/>
              <a:t>www.edukacja.fdds.pl/elearning/bezpieczenstwo-dzieci-i-mlodziezy-online.php - </a:t>
            </a:r>
            <a:r>
              <a:rPr lang="pl-PL" sz="3000" dirty="0">
                <a:solidFill>
                  <a:srgbClr val="FF0066"/>
                </a:solidFill>
              </a:rPr>
              <a:t>Kurs „Bezpieczeństwo dzieci i młodzieży online</a:t>
            </a:r>
            <a:r>
              <a:rPr lang="pl-PL" sz="3000" dirty="0"/>
              <a:t>”</a:t>
            </a:r>
          </a:p>
          <a:p>
            <a:r>
              <a:rPr lang="pl-PL" sz="3000" dirty="0" smtClean="0"/>
              <a:t>Kampania: „Chroń dziecko w sieci” </a:t>
            </a:r>
            <a:r>
              <a:rPr lang="pl-PL" sz="3000" dirty="0" smtClean="0"/>
              <a:t>– </a:t>
            </a:r>
            <a:r>
              <a:rPr lang="pl-PL" sz="3000" dirty="0" smtClean="0">
                <a:solidFill>
                  <a:srgbClr val="FF0066"/>
                </a:solidFill>
              </a:rPr>
              <a:t>ustawienia </a:t>
            </a:r>
            <a:r>
              <a:rPr lang="pl-PL" sz="3000" dirty="0" smtClean="0">
                <a:solidFill>
                  <a:srgbClr val="FF0066"/>
                </a:solidFill>
              </a:rPr>
              <a:t>i </a:t>
            </a:r>
            <a:r>
              <a:rPr lang="pl-PL" sz="3000" dirty="0" smtClean="0">
                <a:solidFill>
                  <a:srgbClr val="FF0066"/>
                </a:solidFill>
              </a:rPr>
              <a:t>urządzenia</a:t>
            </a:r>
          </a:p>
          <a:p>
            <a:r>
              <a:rPr lang="pl-PL" sz="3000" dirty="0"/>
              <a:t>http://www.dzieckowsieci.pl</a:t>
            </a:r>
            <a:r>
              <a:rPr lang="pl-PL" sz="3000" dirty="0" smtClean="0"/>
              <a:t>/</a:t>
            </a:r>
            <a:endParaRPr lang="pl-PL" sz="3000" dirty="0" smtClean="0">
              <a:solidFill>
                <a:srgbClr val="FF0066"/>
              </a:solidFill>
            </a:endParaRPr>
          </a:p>
          <a:p>
            <a:r>
              <a:rPr lang="pl-PL" sz="3000" b="1" dirty="0" smtClean="0">
                <a:solidFill>
                  <a:srgbClr val="FF0066"/>
                </a:solidFill>
              </a:rPr>
              <a:t>Internet dla najmłodszych:</a:t>
            </a:r>
          </a:p>
          <a:p>
            <a:r>
              <a:rPr lang="pl-PL" sz="3000" b="1" dirty="0" smtClean="0"/>
              <a:t>https://sieciaki.pl/best</a:t>
            </a:r>
            <a:endParaRPr lang="pl-PL" sz="3000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4310449"/>
            <a:ext cx="2771855" cy="2076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9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b="1" dirty="0" smtClean="0"/>
              <a:t>https</a:t>
            </a:r>
            <a:r>
              <a:rPr lang="pl-PL" b="1" dirty="0"/>
              <a:t>://fundacja.orange.pl/kurs</a:t>
            </a:r>
            <a:r>
              <a:rPr lang="pl-PL" b="1" dirty="0" smtClean="0"/>
              <a:t>/</a:t>
            </a:r>
            <a:endParaRPr lang="pl-PL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5" t="8965" r="992" b="3047"/>
          <a:stretch/>
        </p:blipFill>
        <p:spPr bwMode="auto">
          <a:xfrm>
            <a:off x="198784" y="1772816"/>
            <a:ext cx="8812024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370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sieciak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2" y="908720"/>
            <a:ext cx="8726118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426671" y="3466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pl-PL" b="1" dirty="0" smtClean="0"/>
              <a:t>Sieciaki.pl -  https</a:t>
            </a:r>
            <a:r>
              <a:rPr lang="pl-PL" b="1" dirty="0"/>
              <a:t>://sieciaki.pl/best</a:t>
            </a:r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1032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251520" y="908720"/>
            <a:ext cx="8496944" cy="5112568"/>
          </a:xfrm>
        </p:spPr>
        <p:txBody>
          <a:bodyPr>
            <a:normAutofit fontScale="85000" lnSpcReduction="20000"/>
          </a:bodyPr>
          <a:lstStyle/>
          <a:p>
            <a:r>
              <a:rPr lang="pl-PL" sz="4400" dirty="0" smtClean="0">
                <a:solidFill>
                  <a:prstClr val="black"/>
                </a:solidFill>
              </a:rPr>
              <a:t>NOWY </a:t>
            </a:r>
            <a:r>
              <a:rPr lang="pl-PL" sz="4400" dirty="0" smtClean="0">
                <a:solidFill>
                  <a:prstClr val="black"/>
                </a:solidFill>
              </a:rPr>
              <a:t>PROBLEM </a:t>
            </a:r>
            <a:r>
              <a:rPr lang="pl-PL" sz="4400" dirty="0">
                <a:solidFill>
                  <a:prstClr val="black"/>
                </a:solidFill>
              </a:rPr>
              <a:t>SPOŁECZNY - UZALEŻNIENIE DZIECI OD </a:t>
            </a:r>
            <a:r>
              <a:rPr lang="pl-PL" sz="4400" dirty="0" smtClean="0">
                <a:solidFill>
                  <a:prstClr val="black"/>
                </a:solidFill>
              </a:rPr>
              <a:t>MEDIÓW ORAZ SIECI</a:t>
            </a:r>
          </a:p>
          <a:p>
            <a:pPr marL="0" indent="0">
              <a:buNone/>
            </a:pPr>
            <a:endParaRPr lang="pl-PL" sz="4400" dirty="0" smtClean="0">
              <a:solidFill>
                <a:prstClr val="black"/>
              </a:solidFill>
            </a:endParaRPr>
          </a:p>
          <a:p>
            <a:pPr lvl="0"/>
            <a:endParaRPr lang="pl-PL" sz="4400" dirty="0" smtClean="0">
              <a:solidFill>
                <a:prstClr val="black"/>
              </a:solidFill>
            </a:endParaRPr>
          </a:p>
          <a:p>
            <a:pPr lvl="0"/>
            <a:r>
              <a:rPr lang="pl-PL" sz="4400" dirty="0" smtClean="0">
                <a:solidFill>
                  <a:prstClr val="black"/>
                </a:solidFill>
              </a:rPr>
              <a:t>CORAZ WIĘCEJ CZASU </a:t>
            </a:r>
            <a:r>
              <a:rPr lang="pl-PL" sz="4400" dirty="0" smtClean="0">
                <a:solidFill>
                  <a:prstClr val="black"/>
                </a:solidFill>
              </a:rPr>
              <a:t>W SIECI</a:t>
            </a:r>
          </a:p>
          <a:p>
            <a:pPr marL="0" lvl="0" indent="0">
              <a:buNone/>
            </a:pPr>
            <a:endParaRPr lang="pl-PL" sz="4400" dirty="0" smtClean="0">
              <a:solidFill>
                <a:prstClr val="black"/>
              </a:solidFill>
            </a:endParaRPr>
          </a:p>
          <a:p>
            <a:pPr lvl="0"/>
            <a:r>
              <a:rPr lang="pl-PL" sz="4400" dirty="0" smtClean="0">
                <a:solidFill>
                  <a:prstClr val="black"/>
                </a:solidFill>
              </a:rPr>
              <a:t>NEGATYWNE SKUTKI ZDROWOTNE I SPOŁECZNE</a:t>
            </a:r>
          </a:p>
          <a:p>
            <a:endParaRPr lang="pl-PL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88146"/>
            <a:ext cx="21431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9988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0066"/>
                </a:solidFill>
              </a:rPr>
              <a:t>ROZWIĄZANIA:</a:t>
            </a:r>
            <a:endParaRPr lang="pl-PL" dirty="0">
              <a:solidFill>
                <a:srgbClr val="FF0066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 smtClean="0"/>
              <a:t>PROGRAMY KONTROLI RODZICIELSKIEJ</a:t>
            </a:r>
          </a:p>
          <a:p>
            <a:r>
              <a:rPr lang="pl-PL" dirty="0" smtClean="0"/>
              <a:t>KATALOG BEZPIECZNYCH STRON I PRZEGLĄDARKA BEST</a:t>
            </a:r>
          </a:p>
          <a:p>
            <a:r>
              <a:rPr lang="pl-PL" dirty="0" smtClean="0"/>
              <a:t>APLIKACJA CHROŃ DZIECI W SIECI ORANGE</a:t>
            </a:r>
          </a:p>
          <a:p>
            <a:r>
              <a:rPr lang="pl-PL" dirty="0" smtClean="0"/>
              <a:t>BEZPIECZNY STARTER ORANGE</a:t>
            </a:r>
          </a:p>
          <a:p>
            <a:r>
              <a:rPr lang="pl-PL" dirty="0" smtClean="0"/>
              <a:t>800 100 100 – TELEFON DLA RODZICÓW I NAUCZYCIELI W SPRAWACH BEZPIECZEŃSTWA DZIECI</a:t>
            </a:r>
          </a:p>
          <a:p>
            <a:r>
              <a:rPr lang="pl-PL" dirty="0" smtClean="0"/>
              <a:t>DYŻURNET.PL – ZGŁASZANIE NIELEGALNYCH TREŚCI ONLINE</a:t>
            </a:r>
          </a:p>
          <a:p>
            <a:r>
              <a:rPr lang="pl-PL" dirty="0" smtClean="0"/>
              <a:t>SIECIAKI.PL – EDUKACJA DLA MŁODYCH INTERNAUTÓW</a:t>
            </a:r>
          </a:p>
          <a:p>
            <a:r>
              <a:rPr lang="pl-PL" dirty="0" smtClean="0"/>
              <a:t>BEZPIECZNIE TU I TAM – KURS INTERNETOWY DLA RODZICÓW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9294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9593" y="2420888"/>
            <a:ext cx="8964488" cy="1143000"/>
          </a:xfrm>
        </p:spPr>
        <p:txBody>
          <a:bodyPr>
            <a:noAutofit/>
          </a:bodyPr>
          <a:lstStyle/>
          <a:p>
            <a:r>
              <a:rPr lang="pl-PL" sz="7200" b="1" dirty="0" smtClean="0"/>
              <a:t>3.Kiedy i jak rozmawiać z dziećmi?</a:t>
            </a:r>
            <a:endParaRPr lang="pl-PL" sz="7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76" y="5877272"/>
            <a:ext cx="7941568" cy="648071"/>
          </a:xfrm>
        </p:spPr>
        <p:txBody>
          <a:bodyPr>
            <a:normAutofit/>
          </a:bodyPr>
          <a:lstStyle/>
          <a:p>
            <a:r>
              <a:rPr lang="pl-PL" sz="2400" dirty="0" smtClean="0">
                <a:hlinkClick r:id="rId2"/>
              </a:rPr>
              <a:t>Film: https://www.youtube.com/watch?v=tTSwVhNHPt0 </a:t>
            </a:r>
            <a:endParaRPr lang="pl-PL" sz="2400" dirty="0" smtClean="0"/>
          </a:p>
          <a:p>
            <a:pPr marL="0" indent="0">
              <a:buNone/>
            </a:pP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277209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7200" b="1" dirty="0" smtClean="0"/>
              <a:t>Kiedy?</a:t>
            </a:r>
            <a:endParaRPr lang="pl-PL" sz="72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4400" dirty="0" smtClean="0"/>
              <a:t>Warto korzystać z okazji do rozmów, np. podczas oglądania telewizji, słuchania radia, jazdy samochodem, kiedy nadarza się dany temat.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3705133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467544" y="2276872"/>
            <a:ext cx="8229600" cy="1143000"/>
          </a:xfrm>
        </p:spPr>
        <p:txBody>
          <a:bodyPr>
            <a:noAutofit/>
          </a:bodyPr>
          <a:lstStyle/>
          <a:p>
            <a:r>
              <a:rPr lang="pl-PL" sz="8000" b="1" dirty="0" smtClean="0"/>
              <a:t>Jak rozmawiać?</a:t>
            </a:r>
            <a:endParaRPr lang="pl-PL" sz="8000" b="1" dirty="0"/>
          </a:p>
        </p:txBody>
      </p:sp>
    </p:spTree>
    <p:extLst>
      <p:ext uri="{BB962C8B-B14F-4D97-AF65-F5344CB8AC3E}">
        <p14:creationId xmlns:p14="http://schemas.microsoft.com/office/powerpoint/2010/main" val="331348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2564904"/>
            <a:ext cx="8229600" cy="1143000"/>
          </a:xfrm>
        </p:spPr>
        <p:txBody>
          <a:bodyPr/>
          <a:lstStyle/>
          <a:p>
            <a:r>
              <a:rPr lang="pl-PL" dirty="0" smtClean="0"/>
              <a:t>Określamy myśli i uczucia…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842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400" dirty="0" smtClean="0">
                <a:solidFill>
                  <a:srgbClr val="FF0066"/>
                </a:solidFill>
              </a:rPr>
              <a:t>ZAMIAST KARY OKREŚLAMY MYŚLI I UCZUCIA…</a:t>
            </a:r>
            <a:endParaRPr lang="pl-PL" sz="2400" dirty="0">
              <a:solidFill>
                <a:srgbClr val="FF0066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5257800"/>
          </a:xfrm>
        </p:spPr>
        <p:txBody>
          <a:bodyPr/>
          <a:lstStyle/>
          <a:p>
            <a:pPr marL="0" indent="0">
              <a:buNone/>
            </a:pPr>
            <a:r>
              <a:rPr lang="pl-PL" i="1" dirty="0" smtClean="0"/>
              <a:t>-Przeraziłam się, kiedy zadzwoniła mama Justyny i powiedziała, że jeszcze nie dotarłaś na przyjęcie.</a:t>
            </a:r>
          </a:p>
          <a:p>
            <a:pPr marL="0" indent="0">
              <a:buNone/>
            </a:pPr>
            <a:r>
              <a:rPr lang="pl-PL" i="1" dirty="0" smtClean="0"/>
              <a:t>-Tylko trochę się spóźniłam.</a:t>
            </a:r>
          </a:p>
          <a:p>
            <a:pPr marL="0" indent="0">
              <a:buNone/>
            </a:pPr>
            <a:r>
              <a:rPr lang="pl-PL" i="1" dirty="0" smtClean="0"/>
              <a:t>-Dla Ciebie to było „trochę”, ale dla czekających - długo. Wszyscy się zamartwiali.</a:t>
            </a:r>
          </a:p>
          <a:p>
            <a:pPr marL="0" indent="0">
              <a:buNone/>
            </a:pPr>
            <a:endParaRPr lang="pl-PL" i="1" dirty="0"/>
          </a:p>
          <a:p>
            <a:pPr marL="0" indent="0" algn="ctr">
              <a:buNone/>
            </a:pPr>
            <a:r>
              <a:rPr lang="pl-PL" sz="2400" i="1" dirty="0" smtClean="0">
                <a:solidFill>
                  <a:srgbClr val="FF0066"/>
                </a:solidFill>
              </a:rPr>
              <a:t>…ORAZ OCZEKIWANIA…</a:t>
            </a:r>
          </a:p>
          <a:p>
            <a:pPr marL="0" indent="0">
              <a:buNone/>
            </a:pPr>
            <a:r>
              <a:rPr lang="pl-PL" i="1" dirty="0" smtClean="0"/>
              <a:t>-Kasiu, oczekuję, że jeśli masz gdzieś  być  o konkretnej godzinie, to dotrzymasz słowa.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22841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700" dirty="0" smtClean="0">
                <a:solidFill>
                  <a:srgbClr val="FF0066"/>
                </a:solidFill>
              </a:rPr>
              <a:t>ZAMIAST LEKCEWAŻYĆ UCZUCIA…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5227" y="980728"/>
            <a:ext cx="9144000" cy="60486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400" dirty="0" smtClean="0"/>
              <a:t>-</a:t>
            </a:r>
            <a:r>
              <a:rPr lang="pl-PL" sz="2400" i="1" dirty="0" smtClean="0"/>
              <a:t>O nie! Mój referat jest na jutro.</a:t>
            </a:r>
          </a:p>
          <a:p>
            <a:pPr marL="0" indent="0">
              <a:buNone/>
            </a:pPr>
            <a:r>
              <a:rPr lang="pl-PL" sz="2400" i="1" dirty="0" smtClean="0"/>
              <a:t>-Nie mów, że jeszcze go nie skończyłeś.</a:t>
            </a:r>
          </a:p>
          <a:p>
            <a:pPr marL="0" indent="0">
              <a:buNone/>
            </a:pPr>
            <a:r>
              <a:rPr lang="pl-PL" sz="2400" i="1" dirty="0" smtClean="0"/>
              <a:t>-Myślałem, że jest na piątek.</a:t>
            </a:r>
          </a:p>
          <a:p>
            <a:pPr marL="0" indent="0">
              <a:buNone/>
            </a:pPr>
            <a:r>
              <a:rPr lang="pl-PL" sz="2400" i="1" dirty="0" smtClean="0"/>
              <a:t>-Tak to właśnie jest, jak nie planujesz pracy.</a:t>
            </a:r>
          </a:p>
          <a:p>
            <a:pPr marL="0" indent="0">
              <a:buNone/>
            </a:pPr>
            <a:r>
              <a:rPr lang="pl-PL" sz="2400" i="1" dirty="0" smtClean="0"/>
              <a:t>-Ale…</a:t>
            </a:r>
          </a:p>
          <a:p>
            <a:pPr marL="0" indent="0">
              <a:buNone/>
            </a:pPr>
            <a:r>
              <a:rPr lang="pl-PL" sz="2400" i="1" dirty="0" smtClean="0"/>
              <a:t>-Żadnych ale. Zaraz siadaj i to zrób!</a:t>
            </a:r>
          </a:p>
          <a:p>
            <a:pPr marL="0" indent="0">
              <a:buNone/>
            </a:pPr>
            <a:r>
              <a:rPr lang="pl-PL" sz="2400" i="1" dirty="0" smtClean="0"/>
              <a:t>-Odczep się ode mnie!</a:t>
            </a:r>
          </a:p>
          <a:p>
            <a:pPr marL="0" indent="0">
              <a:buNone/>
            </a:pPr>
            <a:r>
              <a:rPr lang="pl-PL" sz="2400" i="1" dirty="0" smtClean="0"/>
              <a:t>-Licz się ze słowami!</a:t>
            </a:r>
          </a:p>
          <a:p>
            <a:pPr marL="0" indent="0">
              <a:buNone/>
            </a:pPr>
            <a:endParaRPr lang="pl-PL" sz="2400" dirty="0" smtClean="0">
              <a:solidFill>
                <a:srgbClr val="FF3300"/>
              </a:solidFill>
            </a:endParaRPr>
          </a:p>
          <a:p>
            <a:pPr marL="0" indent="0" algn="ctr">
              <a:buNone/>
            </a:pPr>
            <a:r>
              <a:rPr lang="pl-PL" sz="2400" dirty="0" smtClean="0">
                <a:solidFill>
                  <a:srgbClr val="FF0066"/>
                </a:solidFill>
              </a:rPr>
              <a:t>POTWIERDZAMY, ŻE ROZUMIEMY…</a:t>
            </a:r>
          </a:p>
          <a:p>
            <a:pPr marL="0" indent="0">
              <a:buNone/>
            </a:pPr>
            <a:endParaRPr lang="pl-PL" sz="2400" i="1" dirty="0" smtClean="0"/>
          </a:p>
          <a:p>
            <a:pPr marL="0" indent="0">
              <a:buNone/>
            </a:pPr>
            <a:r>
              <a:rPr lang="pl-PL" sz="2400" i="1" dirty="0" smtClean="0"/>
              <a:t>-Rozumiem.</a:t>
            </a:r>
            <a:endParaRPr lang="pl-PL" sz="2400" i="1" dirty="0"/>
          </a:p>
          <a:p>
            <a:pPr marL="0" indent="0">
              <a:buNone/>
            </a:pPr>
            <a:r>
              <a:rPr lang="pl-PL" sz="2400" i="1" dirty="0" smtClean="0"/>
              <a:t>-Mhm.</a:t>
            </a:r>
          </a:p>
          <a:p>
            <a:pPr marL="0" indent="0">
              <a:buNone/>
            </a:pPr>
            <a:r>
              <a:rPr lang="pl-PL" sz="2400" i="1" dirty="0" smtClean="0"/>
              <a:t>-Aha.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90494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3717032"/>
            <a:ext cx="9144000" cy="1143000"/>
          </a:xfrm>
        </p:spPr>
        <p:txBody>
          <a:bodyPr>
            <a:noAutofit/>
          </a:bodyPr>
          <a:lstStyle/>
          <a:p>
            <a:r>
              <a:rPr lang="pl-PL" sz="7200" b="1" dirty="0" smtClean="0"/>
              <a:t>4. Słowa, które „zamykają” </a:t>
            </a:r>
            <a:br>
              <a:rPr lang="pl-PL" sz="7200" b="1" dirty="0" smtClean="0"/>
            </a:br>
            <a:r>
              <a:rPr lang="pl-PL" sz="7200" b="1" dirty="0" smtClean="0"/>
              <a:t>i „otwierają?” </a:t>
            </a:r>
            <a:br>
              <a:rPr lang="pl-PL" sz="7200" b="1" dirty="0" smtClean="0"/>
            </a:br>
            <a:r>
              <a:rPr lang="pl-PL" sz="7200" b="1" dirty="0"/>
              <a:t/>
            </a:r>
            <a:br>
              <a:rPr lang="pl-PL" sz="7200" b="1" dirty="0"/>
            </a:br>
            <a:endParaRPr lang="pl-PL" sz="7200" b="1" dirty="0"/>
          </a:p>
        </p:txBody>
      </p:sp>
    </p:spTree>
    <p:extLst>
      <p:ext uri="{BB962C8B-B14F-4D97-AF65-F5344CB8AC3E}">
        <p14:creationId xmlns:p14="http://schemas.microsoft.com/office/powerpoint/2010/main" val="1436821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pl-PL" sz="8800" dirty="0" smtClean="0"/>
              <a:t>12  BLOKAD…</a:t>
            </a:r>
            <a:endParaRPr lang="pl-PL" sz="8800" dirty="0"/>
          </a:p>
        </p:txBody>
      </p:sp>
    </p:spTree>
    <p:extLst>
      <p:ext uri="{BB962C8B-B14F-4D97-AF65-F5344CB8AC3E}">
        <p14:creationId xmlns:p14="http://schemas.microsoft.com/office/powerpoint/2010/main" val="375483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/>
              <a:t>12 BLOKAD…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pl-PL" sz="4400" b="1" dirty="0" smtClean="0">
                <a:solidFill>
                  <a:srgbClr val="FF0066"/>
                </a:solidFill>
              </a:rPr>
              <a:t>1.NAKAZYWANIE</a:t>
            </a:r>
            <a:r>
              <a:rPr lang="pl-PL" sz="4400" dirty="0" smtClean="0">
                <a:solidFill>
                  <a:srgbClr val="FF0066"/>
                </a:solidFill>
              </a:rPr>
              <a:t>, </a:t>
            </a:r>
            <a:r>
              <a:rPr lang="pl-PL" sz="4400" dirty="0" smtClean="0">
                <a:solidFill>
                  <a:srgbClr val="FF0066"/>
                </a:solidFill>
              </a:rPr>
              <a:t>POLECANIE </a:t>
            </a:r>
          </a:p>
          <a:p>
            <a:pPr marL="0" lvl="0" indent="0" algn="ctr">
              <a:buNone/>
            </a:pPr>
            <a:r>
              <a:rPr lang="pl-PL" sz="2800" dirty="0" smtClean="0">
                <a:solidFill>
                  <a:srgbClr val="FF0066"/>
                </a:solidFill>
              </a:rPr>
              <a:t>(w nieodpowiedniej sytuacji, ignorowanie uczuć):</a:t>
            </a:r>
            <a:endParaRPr lang="pl-PL" sz="2800" dirty="0" smtClean="0">
              <a:solidFill>
                <a:srgbClr val="FF0066"/>
              </a:solidFill>
            </a:endParaRPr>
          </a:p>
          <a:p>
            <a:pPr marL="0" lvl="0" indent="0" algn="ctr">
              <a:buNone/>
            </a:pPr>
            <a:endParaRPr lang="pl-PL" sz="4000" dirty="0">
              <a:solidFill>
                <a:srgbClr val="FF0066"/>
              </a:solidFill>
            </a:endParaRPr>
          </a:p>
          <a:p>
            <a:pPr marL="0" lvl="0" indent="0" algn="ctr">
              <a:buNone/>
            </a:pPr>
            <a:r>
              <a:rPr lang="pl-PL" sz="4000" i="1" dirty="0">
                <a:solidFill>
                  <a:prstClr val="black"/>
                </a:solidFill>
              </a:rPr>
              <a:t>Przestań się użalać i weź się do roboty.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960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95536" y="1412776"/>
            <a:ext cx="8229600" cy="1143000"/>
          </a:xfrm>
        </p:spPr>
        <p:txBody>
          <a:bodyPr>
            <a:noAutofit/>
          </a:bodyPr>
          <a:lstStyle/>
          <a:p>
            <a:r>
              <a:rPr lang="pl-PL" sz="8800" dirty="0" smtClean="0">
                <a:solidFill>
                  <a:srgbClr val="FF0066"/>
                </a:solidFill>
              </a:rPr>
              <a:t>CZAS…</a:t>
            </a:r>
            <a:endParaRPr lang="pl-PL" sz="8800" dirty="0">
              <a:solidFill>
                <a:srgbClr val="FF0066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152124"/>
            <a:ext cx="4941168" cy="3705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23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pl-PL" sz="2700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2700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700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2700" i="1" dirty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2700" dirty="0" smtClean="0">
                <a:solidFill>
                  <a:prstClr val="black"/>
                </a:solidFill>
                <a:ea typeface="+mn-ea"/>
                <a:cs typeface="+mn-cs"/>
              </a:rPr>
              <a:t>12 BLOKAD…</a:t>
            </a:r>
            <a:r>
              <a:rPr lang="pl-PL" sz="2700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2700" i="1" dirty="0">
                <a:solidFill>
                  <a:prstClr val="black"/>
                </a:solidFill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sz="2400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pl-PL" sz="4400" dirty="0" smtClean="0">
                <a:solidFill>
                  <a:srgbClr val="FF0066"/>
                </a:solidFill>
                <a:ea typeface="+mj-ea"/>
                <a:cs typeface="+mj-cs"/>
              </a:rPr>
              <a:t>2.OSTRZEGANIE, </a:t>
            </a:r>
            <a:r>
              <a:rPr lang="pl-PL" sz="4400" b="1" dirty="0" smtClean="0">
                <a:solidFill>
                  <a:srgbClr val="FF0066"/>
                </a:solidFill>
                <a:ea typeface="+mj-ea"/>
                <a:cs typeface="+mj-cs"/>
              </a:rPr>
              <a:t>GROŹBA</a:t>
            </a:r>
            <a:r>
              <a:rPr lang="pl-PL" sz="4000" dirty="0" smtClean="0">
                <a:solidFill>
                  <a:srgbClr val="FF0066"/>
                </a:solidFill>
                <a:ea typeface="+mj-ea"/>
                <a:cs typeface="+mj-cs"/>
              </a:rPr>
              <a:t>:</a:t>
            </a:r>
          </a:p>
          <a:p>
            <a:pPr marL="0" indent="0" algn="ctr">
              <a:buNone/>
            </a:pPr>
            <a:r>
              <a:rPr lang="pl-PL" sz="40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l-PL" sz="40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pl-PL" sz="4000" i="1" dirty="0">
                <a:solidFill>
                  <a:prstClr val="black"/>
                </a:solidFill>
                <a:ea typeface="+mj-ea"/>
                <a:cs typeface="+mj-cs"/>
              </a:rPr>
              <a:t>Jeżeli nie będziesz dużo pracował, nie masz co marzyć o dobrych stopniach w tej szkole.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90875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/>
              <a:t>12 BLOKAD…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 smtClean="0">
                <a:solidFill>
                  <a:srgbClr val="FF0066"/>
                </a:solidFill>
              </a:rPr>
              <a:t>3.MORALIZOWANIE, „</a:t>
            </a:r>
            <a:r>
              <a:rPr lang="pl-PL" sz="4400" b="1" dirty="0" smtClean="0">
                <a:solidFill>
                  <a:srgbClr val="FF0066"/>
                </a:solidFill>
              </a:rPr>
              <a:t>GŁOSZENIE KAZAŃ”, </a:t>
            </a:r>
            <a:r>
              <a:rPr lang="pl-PL" sz="2400" b="1" dirty="0" smtClean="0">
                <a:solidFill>
                  <a:srgbClr val="FF0066"/>
                </a:solidFill>
              </a:rPr>
              <a:t>„POWINIENEŚ/POWINNAŚ”:</a:t>
            </a:r>
          </a:p>
          <a:p>
            <a:pPr marL="0" indent="0" algn="ctr">
              <a:buNone/>
            </a:pPr>
            <a:endParaRPr lang="pl-PL" dirty="0"/>
          </a:p>
          <a:p>
            <a:pPr marL="0" indent="0" algn="ctr">
              <a:buNone/>
            </a:pPr>
            <a:r>
              <a:rPr lang="pl-PL" i="1" dirty="0" smtClean="0"/>
              <a:t>Wiesz dobrze, że z chwilą, gdy przychodzisz do szkoły, Twoim zadaniem jest nauka: swoje osobiste problemy powinieneś zostawić w domu, bo tam jest ich miejsce.</a:t>
            </a:r>
            <a:endParaRPr lang="pl-PL" i="1" dirty="0"/>
          </a:p>
          <a:p>
            <a:pPr marL="0" indent="0">
              <a:buNone/>
            </a:pP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139473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/>
              <a:t>12 BLOKAD…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 smtClean="0">
                <a:solidFill>
                  <a:srgbClr val="FF0066"/>
                </a:solidFill>
              </a:rPr>
              <a:t>4.DORADZANIE,  </a:t>
            </a:r>
            <a:r>
              <a:rPr lang="pl-PL" sz="4400" b="1" dirty="0" smtClean="0">
                <a:solidFill>
                  <a:srgbClr val="FF0066"/>
                </a:solidFill>
              </a:rPr>
              <a:t>PROPONOWANIE GOTOWYCH ROZWIĄZAŃ</a:t>
            </a:r>
            <a:r>
              <a:rPr lang="pl-PL" sz="4400" dirty="0" smtClean="0">
                <a:solidFill>
                  <a:srgbClr val="FF0066"/>
                </a:solidFill>
              </a:rPr>
              <a:t>:</a:t>
            </a:r>
          </a:p>
          <a:p>
            <a:pPr marL="0" indent="0" algn="ctr">
              <a:buNone/>
            </a:pPr>
            <a:endParaRPr lang="pl-PL" sz="4000" dirty="0" smtClean="0"/>
          </a:p>
          <a:p>
            <a:pPr marL="0" indent="0" algn="ctr">
              <a:buNone/>
            </a:pPr>
            <a:r>
              <a:rPr lang="pl-PL" sz="4000" i="1" dirty="0" smtClean="0"/>
              <a:t>Musisz lepiej zaplanować sobie dzień. Wówczas uda Ci się wszystko wykonać</a:t>
            </a:r>
            <a:r>
              <a:rPr lang="pl-PL" i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396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 algn="l">
              <a:spcBef>
                <a:spcPct val="20000"/>
              </a:spcBef>
            </a:pPr>
            <a:r>
              <a:rPr lang="pl-PL" sz="2700" dirty="0" smtClean="0">
                <a:solidFill>
                  <a:prstClr val="black"/>
                </a:solidFill>
                <a:ea typeface="+mn-ea"/>
                <a:cs typeface="+mn-cs"/>
              </a:rPr>
              <a:t>12 BLOKAD…</a:t>
            </a:r>
            <a:r>
              <a:rPr lang="pl-PL" sz="3200" i="1" dirty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3200" i="1" dirty="0">
                <a:solidFill>
                  <a:prstClr val="black"/>
                </a:solidFill>
                <a:ea typeface="+mn-ea"/>
                <a:cs typeface="+mn-cs"/>
              </a:rPr>
            </a:b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4400" dirty="0" smtClean="0">
                <a:solidFill>
                  <a:srgbClr val="FF0066"/>
                </a:solidFill>
                <a:ea typeface="+mj-ea"/>
                <a:cs typeface="+mj-cs"/>
              </a:rPr>
              <a:t>5</a:t>
            </a:r>
            <a:r>
              <a:rPr lang="pl-PL" sz="4400" i="1" dirty="0" smtClean="0">
                <a:solidFill>
                  <a:srgbClr val="FF0066"/>
                </a:solidFill>
                <a:ea typeface="+mj-ea"/>
                <a:cs typeface="+mj-cs"/>
              </a:rPr>
              <a:t>.</a:t>
            </a:r>
            <a:r>
              <a:rPr lang="pl-PL" sz="4400" b="1" dirty="0" smtClean="0">
                <a:solidFill>
                  <a:srgbClr val="FF0066"/>
                </a:solidFill>
                <a:ea typeface="+mj-ea"/>
                <a:cs typeface="+mj-cs"/>
              </a:rPr>
              <a:t>POUCZANIE</a:t>
            </a:r>
            <a:r>
              <a:rPr lang="pl-PL" sz="4400" dirty="0" smtClean="0">
                <a:solidFill>
                  <a:srgbClr val="FF0066"/>
                </a:solidFill>
                <a:ea typeface="+mj-ea"/>
                <a:cs typeface="+mj-cs"/>
              </a:rPr>
              <a:t>, WYKŁAD:</a:t>
            </a:r>
          </a:p>
          <a:p>
            <a:pPr marL="0" indent="0" algn="ctr">
              <a:buNone/>
            </a:pPr>
            <a:r>
              <a:rPr lang="pl-PL" sz="2900" dirty="0">
                <a:solidFill>
                  <a:prstClr val="black"/>
                </a:solidFill>
                <a:ea typeface="+mj-ea"/>
                <a:cs typeface="+mj-cs"/>
              </a:rPr>
              <a:t/>
            </a:r>
            <a:br>
              <a:rPr lang="pl-PL" sz="2900" dirty="0">
                <a:solidFill>
                  <a:prstClr val="black"/>
                </a:solidFill>
                <a:ea typeface="+mj-ea"/>
                <a:cs typeface="+mj-cs"/>
              </a:rPr>
            </a:br>
            <a:r>
              <a:rPr lang="pl-PL" sz="4000" i="1" dirty="0">
                <a:solidFill>
                  <a:prstClr val="black"/>
                </a:solidFill>
                <a:ea typeface="+mj-ea"/>
                <a:cs typeface="+mj-cs"/>
              </a:rPr>
              <a:t>Przyjrzyjmy się faktom…</a:t>
            </a:r>
            <a:endParaRPr lang="pl-PL" sz="4000" dirty="0"/>
          </a:p>
        </p:txBody>
      </p:sp>
    </p:spTree>
    <p:extLst>
      <p:ext uri="{BB962C8B-B14F-4D97-AF65-F5344CB8AC3E}">
        <p14:creationId xmlns:p14="http://schemas.microsoft.com/office/powerpoint/2010/main" val="330576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/>
              <a:t>12 BLOKAD…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7260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4400" dirty="0" smtClean="0">
                <a:solidFill>
                  <a:srgbClr val="FF0066"/>
                </a:solidFill>
              </a:rPr>
              <a:t>6. </a:t>
            </a:r>
            <a:r>
              <a:rPr lang="pl-PL" sz="4400" b="1" dirty="0" smtClean="0">
                <a:solidFill>
                  <a:srgbClr val="FF0066"/>
                </a:solidFill>
              </a:rPr>
              <a:t>OSĄDZANIE</a:t>
            </a:r>
            <a:r>
              <a:rPr lang="pl-PL" sz="4400" dirty="0" smtClean="0">
                <a:solidFill>
                  <a:srgbClr val="FF0066"/>
                </a:solidFill>
              </a:rPr>
              <a:t>:</a:t>
            </a:r>
            <a:endParaRPr lang="pl-PL" sz="4400" dirty="0" smtClean="0">
              <a:solidFill>
                <a:srgbClr val="FF0066"/>
              </a:solidFill>
            </a:endParaRP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4000" i="1" dirty="0" smtClean="0"/>
              <a:t>Jesteś po prostu leniwy albo lubisz odkładać wszystko na ostatnią chwilę.</a:t>
            </a:r>
          </a:p>
        </p:txBody>
      </p:sp>
    </p:spTree>
    <p:extLst>
      <p:ext uri="{BB962C8B-B14F-4D97-AF65-F5344CB8AC3E}">
        <p14:creationId xmlns:p14="http://schemas.microsoft.com/office/powerpoint/2010/main" val="212082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/>
              <a:t>12 BLOKAD…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pl-PL" sz="4400" dirty="0">
                <a:solidFill>
                  <a:srgbClr val="FF0066"/>
                </a:solidFill>
              </a:rPr>
              <a:t>7. </a:t>
            </a:r>
            <a:r>
              <a:rPr lang="pl-PL" sz="4400" dirty="0" smtClean="0">
                <a:solidFill>
                  <a:srgbClr val="FF0066"/>
                </a:solidFill>
              </a:rPr>
              <a:t>WYŚMIEWANIE, </a:t>
            </a:r>
            <a:r>
              <a:rPr lang="pl-PL" sz="4400" b="1" dirty="0" smtClean="0">
                <a:solidFill>
                  <a:srgbClr val="FF0066"/>
                </a:solidFill>
              </a:rPr>
              <a:t>OŚMIESZANIE:</a:t>
            </a:r>
          </a:p>
          <a:p>
            <a:pPr marL="0" lvl="0" indent="0" algn="ctr">
              <a:buNone/>
            </a:pPr>
            <a:endParaRPr lang="pl-PL" b="1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pl-PL" sz="4000" i="1" dirty="0">
                <a:solidFill>
                  <a:prstClr val="black"/>
                </a:solidFill>
              </a:rPr>
              <a:t>Zachowujesz się jak dziecko w przedszkolu.</a:t>
            </a:r>
          </a:p>
          <a:p>
            <a:pPr marL="0" lvl="0" indent="0" algn="ctr">
              <a:buNone/>
            </a:pPr>
            <a:endParaRPr lang="pl-PL" dirty="0">
              <a:solidFill>
                <a:prstClr val="black"/>
              </a:solidFill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48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/>
              <a:t>12 BLOKAD…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None/>
            </a:pPr>
            <a:r>
              <a:rPr lang="pl-PL" sz="4400" dirty="0" smtClean="0">
                <a:solidFill>
                  <a:srgbClr val="FF0066"/>
                </a:solidFill>
              </a:rPr>
              <a:t>8.INTERPRETOWANIE, </a:t>
            </a:r>
          </a:p>
          <a:p>
            <a:pPr marL="0" lvl="0" indent="0" algn="ctr">
              <a:buNone/>
            </a:pPr>
            <a:r>
              <a:rPr lang="pl-PL" sz="4400" b="1" dirty="0" smtClean="0">
                <a:solidFill>
                  <a:srgbClr val="FF0066"/>
                </a:solidFill>
              </a:rPr>
              <a:t>DIAGNOZOWANIE</a:t>
            </a:r>
            <a:r>
              <a:rPr lang="pl-PL" sz="4400" dirty="0" smtClean="0">
                <a:solidFill>
                  <a:srgbClr val="FF0066"/>
                </a:solidFill>
              </a:rPr>
              <a:t>:</a:t>
            </a:r>
          </a:p>
          <a:p>
            <a:pPr marL="0" lvl="0" indent="0" algn="ctr">
              <a:buNone/>
            </a:pPr>
            <a:endParaRPr lang="pl-PL" sz="4000" dirty="0" smtClean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pl-PL" sz="4000" i="1" dirty="0" smtClean="0">
                <a:solidFill>
                  <a:prstClr val="black"/>
                </a:solidFill>
              </a:rPr>
              <a:t>Starasz </a:t>
            </a:r>
            <a:r>
              <a:rPr lang="pl-PL" sz="4000" i="1" dirty="0">
                <a:solidFill>
                  <a:prstClr val="black"/>
                </a:solidFill>
              </a:rPr>
              <a:t>się po prostu wykręcić od tej pracy.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653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/>
              <a:t>12 BLOKAD…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32859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4400" dirty="0" smtClean="0">
                <a:solidFill>
                  <a:srgbClr val="FF0066"/>
                </a:solidFill>
              </a:rPr>
              <a:t>9. CHWALENIE, WYDAWANIE OCEN </a:t>
            </a:r>
            <a:r>
              <a:rPr lang="pl-PL" sz="4400" dirty="0" smtClean="0">
                <a:solidFill>
                  <a:srgbClr val="FF0066"/>
                </a:solidFill>
              </a:rPr>
              <a:t>POZYTYWNYCH (w nieodpowiednim momencie):</a:t>
            </a:r>
            <a:endParaRPr lang="pl-PL" sz="4400" dirty="0" smtClean="0">
              <a:solidFill>
                <a:srgbClr val="FF0066"/>
              </a:solidFill>
            </a:endParaRP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4000" i="1" dirty="0" smtClean="0"/>
              <a:t>Jesteś naprawdę bardzo zdolnym młodym człowiekiem. Jestem pewien, że jakoś dasz sobie z tym radę</a:t>
            </a:r>
            <a:r>
              <a:rPr lang="pl-PL" sz="4000" i="1" dirty="0" smtClean="0"/>
              <a:t>.</a:t>
            </a:r>
          </a:p>
          <a:p>
            <a:pPr marL="0" indent="0" algn="ctr">
              <a:buNone/>
            </a:pPr>
            <a:r>
              <a:rPr lang="pl-PL" sz="4000" i="1" dirty="0" smtClean="0"/>
              <a:t> </a:t>
            </a:r>
            <a:r>
              <a:rPr lang="pl-PL" sz="2800" i="1" dirty="0" smtClean="0"/>
              <a:t>(</a:t>
            </a:r>
            <a:r>
              <a:rPr lang="pl-PL" sz="2800" dirty="0" smtClean="0"/>
              <a:t>Dziecko myśli: </a:t>
            </a:r>
            <a:r>
              <a:rPr lang="pl-PL" sz="2800" i="1" dirty="0" smtClean="0"/>
              <a:t>powinienem sam sobie z tym poradzić.)</a:t>
            </a:r>
            <a:endParaRPr lang="pl-PL" sz="2800" i="1" dirty="0" smtClean="0"/>
          </a:p>
          <a:p>
            <a:pPr marL="0" indent="0">
              <a:buNone/>
            </a:pP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4768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/>
              <a:t>12 BLOKAD…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51520" y="1628800"/>
            <a:ext cx="8712968" cy="4497363"/>
          </a:xfrm>
        </p:spPr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pl-PL" sz="4800" dirty="0">
                <a:solidFill>
                  <a:srgbClr val="FF0066"/>
                </a:solidFill>
              </a:rPr>
              <a:t>10. „USPOKAJANIE</a:t>
            </a:r>
            <a:r>
              <a:rPr lang="pl-PL" sz="4800" dirty="0" smtClean="0">
                <a:solidFill>
                  <a:srgbClr val="FF0066"/>
                </a:solidFill>
              </a:rPr>
              <a:t>”,„POCIESZANIE</a:t>
            </a:r>
            <a:r>
              <a:rPr lang="pl-PL" sz="4800" dirty="0">
                <a:solidFill>
                  <a:srgbClr val="FF0066"/>
                </a:solidFill>
              </a:rPr>
              <a:t>”:</a:t>
            </a:r>
            <a:endParaRPr lang="pl-PL" sz="4800" dirty="0" smtClean="0">
              <a:solidFill>
                <a:srgbClr val="FF0066"/>
              </a:solidFill>
            </a:endParaRPr>
          </a:p>
          <a:p>
            <a:pPr marL="0" lvl="0" indent="0">
              <a:buNone/>
            </a:pPr>
            <a:endParaRPr lang="pl-PL" sz="4000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pl-PL" sz="4000" i="1" dirty="0">
                <a:solidFill>
                  <a:prstClr val="black"/>
                </a:solidFill>
              </a:rPr>
              <a:t>Nie jesteś jedyny, który to przeżywa. Ja miałem takie same problemy. Poza tym jak już to przeżyjesz, zobaczysz, że to wcale nie jest takie skomplikowane</a:t>
            </a:r>
            <a:r>
              <a:rPr lang="pl-PL" sz="4000" i="1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r>
              <a:rPr lang="pl-PL" sz="3000" dirty="0" smtClean="0">
                <a:solidFill>
                  <a:prstClr val="black"/>
                </a:solidFill>
              </a:rPr>
              <a:t>(Dziecko myśli: </a:t>
            </a:r>
            <a:r>
              <a:rPr lang="pl-PL" sz="3000" i="1" dirty="0" smtClean="0">
                <a:solidFill>
                  <a:prstClr val="black"/>
                </a:solidFill>
              </a:rPr>
              <a:t>mój problem nie jest ważny</a:t>
            </a:r>
            <a:r>
              <a:rPr lang="pl-PL" sz="3000" dirty="0" smtClean="0">
                <a:solidFill>
                  <a:prstClr val="black"/>
                </a:solidFill>
              </a:rPr>
              <a:t>, </a:t>
            </a:r>
            <a:r>
              <a:rPr lang="pl-PL" sz="3000" i="1" dirty="0" smtClean="0">
                <a:solidFill>
                  <a:prstClr val="black"/>
                </a:solidFill>
              </a:rPr>
              <a:t>niepotrzebnie </a:t>
            </a:r>
            <a:r>
              <a:rPr lang="pl-PL" sz="3000" i="1" dirty="0" smtClean="0">
                <a:solidFill>
                  <a:prstClr val="black"/>
                </a:solidFill>
              </a:rPr>
              <a:t>o tym </a:t>
            </a:r>
            <a:r>
              <a:rPr lang="pl-PL" sz="3000" i="1" dirty="0" smtClean="0">
                <a:solidFill>
                  <a:prstClr val="black"/>
                </a:solidFill>
              </a:rPr>
              <a:t>mówiłem</a:t>
            </a:r>
            <a:r>
              <a:rPr lang="pl-PL" sz="3000" dirty="0" smtClean="0">
                <a:solidFill>
                  <a:prstClr val="black"/>
                </a:solidFill>
              </a:rPr>
              <a:t>)</a:t>
            </a:r>
            <a:endParaRPr lang="pl-PL" sz="3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7958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/>
              <a:t>12 BLOKAD… 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417638"/>
            <a:ext cx="9036496" cy="5400600"/>
          </a:xfrm>
        </p:spPr>
        <p:txBody>
          <a:bodyPr/>
          <a:lstStyle/>
          <a:p>
            <a:pPr marL="0" indent="0" algn="ctr">
              <a:buNone/>
            </a:pPr>
            <a:r>
              <a:rPr lang="pl-PL" sz="4400" dirty="0" smtClean="0">
                <a:solidFill>
                  <a:srgbClr val="FF0066"/>
                </a:solidFill>
              </a:rPr>
              <a:t>11.</a:t>
            </a:r>
            <a:r>
              <a:rPr lang="pl-PL" sz="4400" b="1" dirty="0" smtClean="0">
                <a:solidFill>
                  <a:srgbClr val="FF0066"/>
                </a:solidFill>
              </a:rPr>
              <a:t>WYPYTYWANIE, </a:t>
            </a:r>
            <a:r>
              <a:rPr lang="pl-PL" sz="4400" dirty="0" smtClean="0">
                <a:solidFill>
                  <a:srgbClr val="FF0066"/>
                </a:solidFill>
              </a:rPr>
              <a:t>KRZYŻOWY OGIEŃ PYTAŃ: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4000" i="1" dirty="0" smtClean="0"/>
              <a:t>Czy uważasz, że zadanie jest za trudne? Ile czasu mu już poświęciłeś? Dlaczego tak długo czekałeś z prośbą o pomoc? Ile godzin dziennie na to poświęcasz?</a:t>
            </a:r>
          </a:p>
          <a:p>
            <a:pPr marL="0" indent="0" algn="ctr">
              <a:buNone/>
            </a:pPr>
            <a:r>
              <a:rPr lang="pl-PL" dirty="0" smtClean="0"/>
              <a:t>(Dziecko myśli: </a:t>
            </a:r>
            <a:r>
              <a:rPr lang="pl-PL" i="1" dirty="0" smtClean="0"/>
              <a:t>uważają,</a:t>
            </a:r>
            <a:r>
              <a:rPr lang="pl-PL" i="1" dirty="0"/>
              <a:t> </a:t>
            </a:r>
            <a:r>
              <a:rPr lang="pl-PL" i="1" dirty="0" smtClean="0"/>
              <a:t>że jestem winny)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5144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>
                <a:solidFill>
                  <a:srgbClr val="FF0066"/>
                </a:solidFill>
              </a:rPr>
              <a:t>CZAS…</a:t>
            </a:r>
            <a:endParaRPr lang="pl-PL" sz="2400" dirty="0">
              <a:solidFill>
                <a:srgbClr val="FF0066"/>
              </a:solidFill>
            </a:endParaRPr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1900808"/>
          </a:xfrm>
        </p:spPr>
        <p:txBody>
          <a:bodyPr/>
          <a:lstStyle/>
          <a:p>
            <a:r>
              <a:rPr lang="pl-PL" sz="3000" dirty="0">
                <a:solidFill>
                  <a:prstClr val="black"/>
                </a:solidFill>
              </a:rPr>
              <a:t>dzieci </a:t>
            </a:r>
            <a:r>
              <a:rPr lang="pl-PL" sz="4000" dirty="0">
                <a:solidFill>
                  <a:srgbClr val="FF0066"/>
                </a:solidFill>
              </a:rPr>
              <a:t>do ukończenia drugiego </a:t>
            </a:r>
            <a:r>
              <a:rPr lang="pl-PL" sz="3000" dirty="0">
                <a:solidFill>
                  <a:prstClr val="black"/>
                </a:solidFill>
              </a:rPr>
              <a:t>roku życia </a:t>
            </a:r>
            <a:r>
              <a:rPr lang="pl-PL" sz="4000" dirty="0">
                <a:solidFill>
                  <a:srgbClr val="FF0066"/>
                </a:solidFill>
              </a:rPr>
              <a:t>w ogóle </a:t>
            </a:r>
            <a:r>
              <a:rPr lang="pl-PL" sz="3000" dirty="0">
                <a:solidFill>
                  <a:prstClr val="black"/>
                </a:solidFill>
              </a:rPr>
              <a:t>nie powinny korzystać z urządzeń z ekranem</a:t>
            </a:r>
            <a:endParaRPr lang="pl-PL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8" t="14390" r="2316" b="7079"/>
          <a:stretch/>
        </p:blipFill>
        <p:spPr bwMode="auto">
          <a:xfrm>
            <a:off x="1835696" y="3998889"/>
            <a:ext cx="5344732" cy="2859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66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2400" dirty="0" smtClean="0"/>
              <a:t>12 BLOKAD…</a:t>
            </a: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600200"/>
            <a:ext cx="8424936" cy="4525963"/>
          </a:xfrm>
        </p:spPr>
        <p:txBody>
          <a:bodyPr>
            <a:normAutofit fontScale="85000" lnSpcReduction="10000"/>
          </a:bodyPr>
          <a:lstStyle/>
          <a:p>
            <a:pPr marL="0" lvl="0" indent="0" algn="ctr">
              <a:buNone/>
            </a:pPr>
            <a:r>
              <a:rPr lang="pl-PL" sz="4400" dirty="0" smtClean="0">
                <a:solidFill>
                  <a:srgbClr val="FF0066"/>
                </a:solidFill>
              </a:rPr>
              <a:t>12.ODWRACANIE UWAGI, </a:t>
            </a:r>
            <a:r>
              <a:rPr lang="pl-PL" sz="4400" b="1" dirty="0" smtClean="0">
                <a:solidFill>
                  <a:srgbClr val="FF0066"/>
                </a:solidFill>
              </a:rPr>
              <a:t>DOWCIPKOWANIE</a:t>
            </a:r>
            <a:r>
              <a:rPr lang="pl-PL" sz="4400" dirty="0" smtClean="0">
                <a:solidFill>
                  <a:srgbClr val="FF0066"/>
                </a:solidFill>
              </a:rPr>
              <a:t>:</a:t>
            </a:r>
          </a:p>
          <a:p>
            <a:pPr marL="0" lvl="0" indent="0">
              <a:buNone/>
            </a:pPr>
            <a:endParaRPr lang="pl-PL" dirty="0">
              <a:solidFill>
                <a:prstClr val="black"/>
              </a:solidFill>
            </a:endParaRPr>
          </a:p>
          <a:p>
            <a:pPr marL="0" lvl="0" indent="0" algn="ctr">
              <a:buNone/>
            </a:pPr>
            <a:r>
              <a:rPr lang="pl-PL" sz="4000" i="1" dirty="0">
                <a:solidFill>
                  <a:prstClr val="black"/>
                </a:solidFill>
              </a:rPr>
              <a:t>Porozmawiajmy o czymś przyjemniejszym. Teraz nie czas o tym mówić. Powróćmy do naszych zajęć. Wydaje mi się, że ktoś wstał dziś lewą nogą</a:t>
            </a:r>
            <a:r>
              <a:rPr lang="pl-PL" i="1" dirty="0">
                <a:solidFill>
                  <a:prstClr val="black"/>
                </a:solidFill>
              </a:rPr>
              <a:t>.</a:t>
            </a:r>
          </a:p>
          <a:p>
            <a:pPr marL="0" indent="0">
              <a:buNone/>
            </a:pPr>
            <a:r>
              <a:rPr lang="pl-PL" dirty="0" smtClean="0"/>
              <a:t>(Dziecko myśli: </a:t>
            </a:r>
            <a:r>
              <a:rPr lang="pl-PL" i="1" dirty="0" smtClean="0"/>
              <a:t>Nie chcą mnie zrozumieć, nie traktują mnie poważnie, już więcej nie ma co mówić o swoich kłopotach.</a:t>
            </a:r>
            <a:r>
              <a:rPr lang="pl-PL" dirty="0" smtClean="0"/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15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4294967295"/>
          </p:nvPr>
        </p:nvSpPr>
        <p:spPr>
          <a:xfrm>
            <a:off x="0" y="116632"/>
            <a:ext cx="9324528" cy="252028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3500" dirty="0" smtClean="0"/>
              <a:t>Efekt:</a:t>
            </a:r>
          </a:p>
          <a:p>
            <a:pPr marL="0" indent="0" algn="ctr">
              <a:buNone/>
            </a:pPr>
            <a:r>
              <a:rPr lang="pl-PL" sz="6600" dirty="0" smtClean="0"/>
              <a:t>„COŚ JEST </a:t>
            </a:r>
            <a:r>
              <a:rPr lang="pl-PL" sz="6600" b="1" dirty="0" smtClean="0"/>
              <a:t>ZE MNĄ </a:t>
            </a:r>
            <a:r>
              <a:rPr lang="pl-PL" sz="6600" dirty="0" smtClean="0"/>
              <a:t>NIE TAK”</a:t>
            </a:r>
            <a:endParaRPr lang="pl-PL" sz="6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82"/>
          <a:stretch/>
        </p:blipFill>
        <p:spPr bwMode="auto">
          <a:xfrm>
            <a:off x="1835696" y="2852936"/>
            <a:ext cx="5352570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626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260647"/>
            <a:ext cx="9036496" cy="1378293"/>
          </a:xfrm>
        </p:spPr>
        <p:txBody>
          <a:bodyPr>
            <a:normAutofit fontScale="90000"/>
          </a:bodyPr>
          <a:lstStyle/>
          <a:p>
            <a:r>
              <a:rPr lang="pl-PL" sz="8000" dirty="0" smtClean="0"/>
              <a:t>UMIEJĘTNE</a:t>
            </a:r>
            <a:r>
              <a:rPr lang="pl-PL" sz="8000" b="1" dirty="0" smtClean="0"/>
              <a:t> SŁUCHANIE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75" t="7310" r="6934" b="16830"/>
          <a:stretch/>
        </p:blipFill>
        <p:spPr bwMode="auto">
          <a:xfrm>
            <a:off x="1691680" y="1638941"/>
            <a:ext cx="5976664" cy="521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31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/>
          <a:lstStyle/>
          <a:p>
            <a:r>
              <a:rPr lang="pl-PL" dirty="0" smtClean="0"/>
              <a:t>MILCZENIE - czyli SŁUCHANIE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81"/>
          <a:stretch/>
        </p:blipFill>
        <p:spPr bwMode="auto">
          <a:xfrm>
            <a:off x="0" y="1719264"/>
            <a:ext cx="9143999" cy="4662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1694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POTAKIWANIE – czyli SŁUCHANIE</a:t>
            </a:r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 bwMode="auto">
          <a:xfrm>
            <a:off x="2987824" y="1844824"/>
            <a:ext cx="3657600" cy="501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SŁOWA-„OTWIERACZE”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661455" y="1556792"/>
            <a:ext cx="6458164" cy="4032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„</a:t>
            </a:r>
            <a:r>
              <a:rPr lang="pl-PL" dirty="0" smtClean="0"/>
              <a:t>Czy chciałbyś coś więcej na ten temat powiedzieć?”</a:t>
            </a:r>
          </a:p>
          <a:p>
            <a:r>
              <a:rPr lang="pl-PL" dirty="0" smtClean="0"/>
              <a:t>„To interesujące, mów dalej”</a:t>
            </a:r>
          </a:p>
          <a:p>
            <a:r>
              <a:rPr lang="pl-PL" dirty="0" smtClean="0"/>
              <a:t>„Wygląda na to, że bardzo to przeżywasz?”</a:t>
            </a:r>
          </a:p>
          <a:p>
            <a:r>
              <a:rPr lang="pl-PL" dirty="0" smtClean="0"/>
              <a:t>„Interesuje mnie to, co </a:t>
            </a:r>
            <a:r>
              <a:rPr lang="pl-PL" dirty="0" smtClean="0"/>
              <a:t>mówisz”</a:t>
            </a:r>
          </a:p>
          <a:p>
            <a:r>
              <a:rPr lang="pl-PL" dirty="0" smtClean="0"/>
              <a:t>„Wyglądasz </a:t>
            </a:r>
            <a:r>
              <a:rPr lang="pl-PL" dirty="0"/>
              <a:t>na zmartwioną</a:t>
            </a:r>
            <a:r>
              <a:rPr lang="pl-PL" dirty="0" smtClean="0"/>
              <a:t>?...”</a:t>
            </a:r>
            <a:endParaRPr lang="pl-PL" dirty="0" smtClean="0"/>
          </a:p>
          <a:p>
            <a:r>
              <a:rPr lang="pl-PL" dirty="0"/>
              <a:t>i</a:t>
            </a:r>
            <a:r>
              <a:rPr lang="pl-PL" dirty="0" smtClean="0"/>
              <a:t>tp.</a:t>
            </a:r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Strok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907" t="12194" r="16723" b="3410"/>
          <a:stretch/>
        </p:blipFill>
        <p:spPr bwMode="auto">
          <a:xfrm>
            <a:off x="0" y="1412776"/>
            <a:ext cx="2661455" cy="3879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3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56992"/>
            <a:ext cx="2699792" cy="26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pl-PL" sz="3200" dirty="0" smtClean="0"/>
              <a:t>Efekt: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504" y="1844824"/>
            <a:ext cx="9036496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5400" dirty="0" smtClean="0"/>
              <a:t>„SAM </a:t>
            </a:r>
            <a:r>
              <a:rPr lang="pl-PL" sz="5400" b="1" dirty="0" smtClean="0"/>
              <a:t>POTRAFIĘ</a:t>
            </a:r>
            <a:r>
              <a:rPr lang="pl-PL" sz="5400" dirty="0" smtClean="0"/>
              <a:t> ZNALEŹĆ ROZWIĄZANIE  TEJ SYTUACJI</a:t>
            </a:r>
            <a:r>
              <a:rPr lang="pl-PL" sz="5400" dirty="0" smtClean="0"/>
              <a:t>!”</a:t>
            </a:r>
          </a:p>
          <a:p>
            <a:pPr marL="0" indent="0">
              <a:buNone/>
            </a:pPr>
            <a:endParaRPr lang="pl-PL" sz="5400" dirty="0"/>
          </a:p>
          <a:p>
            <a:pPr marL="0" indent="0">
              <a:buNone/>
            </a:pPr>
            <a:endParaRPr lang="pl-PL" sz="5400" dirty="0" smtClean="0"/>
          </a:p>
          <a:p>
            <a:pPr marL="0" indent="0">
              <a:buNone/>
            </a:pPr>
            <a:r>
              <a:rPr lang="pl-PL" sz="2800" dirty="0" smtClean="0"/>
              <a:t>*</a:t>
            </a:r>
            <a:r>
              <a:rPr lang="pl-PL" sz="2400" dirty="0" smtClean="0"/>
              <a:t>RODZIC TOWARZYSZY SAMODZIELNEMU POSZUKIWANIU ROZWIĄZANIA PRZEZ DZIECKO, NAPROWADZA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192044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3448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pl-PL" dirty="0" smtClean="0"/>
              <a:t>Bibliografia, wykaz stron internetowych: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340768"/>
            <a:ext cx="9036496" cy="5400600"/>
          </a:xfrm>
        </p:spPr>
        <p:txBody>
          <a:bodyPr>
            <a:normAutofit/>
          </a:bodyPr>
          <a:lstStyle/>
          <a:p>
            <a:r>
              <a:rPr lang="pl-PL" sz="2000" dirty="0" smtClean="0"/>
              <a:t>Faber </a:t>
            </a:r>
            <a:r>
              <a:rPr lang="pl-PL" sz="2000" dirty="0" smtClean="0"/>
              <a:t>A., </a:t>
            </a:r>
            <a:r>
              <a:rPr lang="pl-PL" sz="2000" dirty="0" err="1" smtClean="0"/>
              <a:t>Mazlish</a:t>
            </a:r>
            <a:r>
              <a:rPr lang="pl-PL" sz="2000" dirty="0" smtClean="0"/>
              <a:t> E., </a:t>
            </a:r>
            <a:r>
              <a:rPr lang="pl-PL" sz="2000" i="1" dirty="0" smtClean="0"/>
              <a:t>Jak mówić do nastolatków, żeby nas słuchały. Jak słuchać, żeby z nami rozmawiały, </a:t>
            </a:r>
            <a:r>
              <a:rPr lang="pl-PL" sz="2000" dirty="0" smtClean="0"/>
              <a:t>Poznań 2006.</a:t>
            </a:r>
          </a:p>
          <a:p>
            <a:r>
              <a:rPr lang="pl-PL" sz="2000" dirty="0" smtClean="0"/>
              <a:t>Gordon T., </a:t>
            </a:r>
            <a:r>
              <a:rPr lang="pl-PL" sz="2000" i="1" dirty="0" smtClean="0"/>
              <a:t>Wychowanie bez porażek w szkole, </a:t>
            </a:r>
            <a:r>
              <a:rPr lang="pl-PL" sz="2000" dirty="0" smtClean="0"/>
              <a:t>Warszawa 1995</a:t>
            </a:r>
            <a:r>
              <a:rPr lang="pl-PL" sz="2000" dirty="0" smtClean="0"/>
              <a:t>.</a:t>
            </a:r>
          </a:p>
          <a:p>
            <a:pPr marL="0" indent="0">
              <a:buNone/>
            </a:pPr>
            <a:endParaRPr lang="pl-PL" sz="2000" dirty="0" smtClean="0"/>
          </a:p>
          <a:p>
            <a:r>
              <a:rPr lang="pl-PL" sz="2000" dirty="0"/>
              <a:t>https://</a:t>
            </a:r>
            <a:r>
              <a:rPr lang="pl-PL" sz="2000" dirty="0" smtClean="0"/>
              <a:t>fundacja.orange.pl/strefa-wiedzy/materialy-edukacyjne-dla-rodzicow/</a:t>
            </a:r>
          </a:p>
          <a:p>
            <a:r>
              <a:rPr lang="pl-PL" sz="2000" dirty="0"/>
              <a:t>https://fundacja.orange.pl/strefa-wiedzy/materialy-edukacyjne-dla-dzieci-i-mlodziezy</a:t>
            </a:r>
            <a:r>
              <a:rPr lang="pl-PL" sz="2000" dirty="0" smtClean="0"/>
              <a:t>/</a:t>
            </a:r>
          </a:p>
          <a:p>
            <a:r>
              <a:rPr lang="pl-PL" sz="2000" dirty="0"/>
              <a:t>https://</a:t>
            </a:r>
            <a:r>
              <a:rPr lang="pl-PL" sz="2000" dirty="0" smtClean="0"/>
              <a:t>fundacja.orange.pl/files/user_files/user_upload/materialy_edu_dla_nauczycieli/Internet_bez_przesady/</a:t>
            </a:r>
          </a:p>
          <a:p>
            <a:r>
              <a:rPr lang="pl-PL" sz="2000" dirty="0" smtClean="0"/>
              <a:t>https</a:t>
            </a:r>
            <a:r>
              <a:rPr lang="pl-PL" sz="2000" dirty="0"/>
              <a:t>://www.youtube.com/watch?v=tTSwVhNHPt0 </a:t>
            </a:r>
            <a:endParaRPr lang="pl-PL" sz="2000" dirty="0" smtClean="0"/>
          </a:p>
          <a:p>
            <a:r>
              <a:rPr lang="pl-PL" sz="2000" dirty="0"/>
              <a:t>https://sieciaki.pl</a:t>
            </a:r>
            <a:r>
              <a:rPr lang="pl-PL" sz="2000" dirty="0" smtClean="0"/>
              <a:t>/</a:t>
            </a:r>
          </a:p>
          <a:p>
            <a:r>
              <a:rPr lang="pl-PL" sz="2000" dirty="0"/>
              <a:t>https://dyzurnet.pl/</a:t>
            </a:r>
          </a:p>
          <a:p>
            <a:r>
              <a:rPr lang="pl-PL" sz="2000" dirty="0"/>
              <a:t>http://www.dzieckowsieci.pl</a:t>
            </a:r>
            <a:r>
              <a:rPr lang="pl-PL" sz="2000" dirty="0" smtClean="0"/>
              <a:t>/</a:t>
            </a:r>
          </a:p>
          <a:p>
            <a:r>
              <a:rPr lang="pl-PL" sz="2000" dirty="0"/>
              <a:t>https://fdds.pl</a:t>
            </a:r>
            <a:r>
              <a:rPr lang="pl-PL" sz="2000" dirty="0" smtClean="0"/>
              <a:t>/</a:t>
            </a:r>
          </a:p>
          <a:p>
            <a:r>
              <a:rPr lang="pl-PL" sz="2000" dirty="0"/>
              <a:t>https://www.saferinternet.pl</a:t>
            </a:r>
          </a:p>
          <a:p>
            <a:endParaRPr lang="pl-PL" sz="2000" dirty="0" smtClean="0"/>
          </a:p>
          <a:p>
            <a:endParaRPr lang="pl-PL" sz="2400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542153" y="6492875"/>
            <a:ext cx="4752528" cy="365125"/>
          </a:xfrm>
        </p:spPr>
        <p:txBody>
          <a:bodyPr/>
          <a:lstStyle/>
          <a:p>
            <a:r>
              <a:rPr lang="pl-PL" sz="2400" dirty="0" smtClean="0"/>
              <a:t>Opracowała: mgr Kamila Pikusa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416444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-10530" y="2636912"/>
            <a:ext cx="9144000" cy="1143000"/>
          </a:xfrm>
        </p:spPr>
        <p:txBody>
          <a:bodyPr>
            <a:noAutofit/>
          </a:bodyPr>
          <a:lstStyle/>
          <a:p>
            <a:r>
              <a:rPr lang="pl-PL" sz="5400" b="1" dirty="0" smtClean="0"/>
              <a:t>DZIECI W ŚWIECIE MULTIMEDIÓW </a:t>
            </a:r>
            <a:br>
              <a:rPr lang="pl-PL" sz="5400" b="1" dirty="0" smtClean="0"/>
            </a:br>
            <a:r>
              <a:rPr lang="pl-PL" sz="5400" b="1" dirty="0" smtClean="0"/>
              <a:t>A POTRZEBA KONTAKTU.</a:t>
            </a:r>
            <a:br>
              <a:rPr lang="pl-PL" sz="5400" b="1" dirty="0" smtClean="0"/>
            </a:br>
            <a:r>
              <a:rPr lang="pl-PL" sz="5400" b="1" dirty="0" smtClean="0"/>
              <a:t/>
            </a:r>
            <a:br>
              <a:rPr lang="pl-PL" sz="5400" b="1" dirty="0" smtClean="0"/>
            </a:br>
            <a:r>
              <a:rPr lang="pl-PL" sz="5400" dirty="0" smtClean="0">
                <a:solidFill>
                  <a:srgbClr val="FF0066"/>
                </a:solidFill>
              </a:rPr>
              <a:t>JAK MÓWIĆ, </a:t>
            </a:r>
            <a:br>
              <a:rPr lang="pl-PL" sz="5400" dirty="0" smtClean="0">
                <a:solidFill>
                  <a:srgbClr val="FF0066"/>
                </a:solidFill>
              </a:rPr>
            </a:br>
            <a:r>
              <a:rPr lang="pl-PL" sz="5400" dirty="0" smtClean="0">
                <a:solidFill>
                  <a:srgbClr val="FF0066"/>
                </a:solidFill>
              </a:rPr>
              <a:t>ŻEBY DZIECI SŁUCHAŁY, </a:t>
            </a:r>
            <a:br>
              <a:rPr lang="pl-PL" sz="5400" dirty="0" smtClean="0">
                <a:solidFill>
                  <a:srgbClr val="FF0066"/>
                </a:solidFill>
              </a:rPr>
            </a:br>
            <a:r>
              <a:rPr lang="pl-PL" sz="5400" dirty="0" smtClean="0">
                <a:solidFill>
                  <a:srgbClr val="FF0066"/>
                </a:solidFill>
              </a:rPr>
              <a:t>JAK SŁUCHAĆ,</a:t>
            </a:r>
            <a:br>
              <a:rPr lang="pl-PL" sz="5400" dirty="0" smtClean="0">
                <a:solidFill>
                  <a:srgbClr val="FF0066"/>
                </a:solidFill>
              </a:rPr>
            </a:br>
            <a:r>
              <a:rPr lang="pl-PL" sz="5400" dirty="0" smtClean="0">
                <a:solidFill>
                  <a:srgbClr val="FF0066"/>
                </a:solidFill>
              </a:rPr>
              <a:t> ŻEBY MÓWIŁY?</a:t>
            </a:r>
            <a:endParaRPr lang="pl-PL" sz="5400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301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2400" dirty="0">
                <a:solidFill>
                  <a:srgbClr val="FF0066"/>
                </a:solidFill>
              </a:rPr>
              <a:t>CZAS…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52936"/>
          </a:xfrm>
        </p:spPr>
        <p:txBody>
          <a:bodyPr/>
          <a:lstStyle/>
          <a:p>
            <a:pPr lvl="0"/>
            <a:r>
              <a:rPr lang="pl-PL" sz="3000" dirty="0">
                <a:solidFill>
                  <a:prstClr val="black"/>
                </a:solidFill>
              </a:rPr>
              <a:t>w przypadku </a:t>
            </a:r>
            <a:r>
              <a:rPr lang="pl-PL" sz="4000" dirty="0">
                <a:solidFill>
                  <a:srgbClr val="FF0066"/>
                </a:solidFill>
              </a:rPr>
              <a:t>przedszkolaków</a:t>
            </a:r>
            <a:r>
              <a:rPr lang="pl-PL" sz="4000" dirty="0">
                <a:solidFill>
                  <a:prstClr val="black"/>
                </a:solidFill>
              </a:rPr>
              <a:t> </a:t>
            </a:r>
            <a:r>
              <a:rPr lang="pl-PL" sz="3000" dirty="0">
                <a:solidFill>
                  <a:prstClr val="black"/>
                </a:solidFill>
              </a:rPr>
              <a:t>zaleca się, by łączny czas korzystania z takich urządzeń nie był dłuższy niż </a:t>
            </a:r>
            <a:r>
              <a:rPr lang="pl-PL" sz="4000" dirty="0">
                <a:solidFill>
                  <a:srgbClr val="FF0066"/>
                </a:solidFill>
              </a:rPr>
              <a:t>30 minut dziennie</a:t>
            </a:r>
            <a:r>
              <a:rPr lang="pl-PL" sz="3000" dirty="0">
                <a:solidFill>
                  <a:prstClr val="black"/>
                </a:solidFill>
              </a:rPr>
              <a:t>, przy czym czas jednorazowej sesji nie powinien przekraczać </a:t>
            </a:r>
            <a:r>
              <a:rPr lang="pl-PL" sz="4000" dirty="0">
                <a:solidFill>
                  <a:prstClr val="black"/>
                </a:solidFill>
              </a:rPr>
              <a:t>15 </a:t>
            </a:r>
            <a:r>
              <a:rPr lang="pl-PL" sz="4000" dirty="0" smtClean="0">
                <a:solidFill>
                  <a:prstClr val="black"/>
                </a:solidFill>
              </a:rPr>
              <a:t>minut</a:t>
            </a:r>
            <a:endParaRPr lang="pl-PL" sz="4000" dirty="0">
              <a:solidFill>
                <a:prstClr val="black"/>
              </a:solidFill>
            </a:endParaRP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88453"/>
            <a:ext cx="6608950" cy="206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590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2400" dirty="0">
                <a:solidFill>
                  <a:srgbClr val="FF0066"/>
                </a:solidFill>
              </a:rPr>
              <a:t>CZAS…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dzieci w wieku </a:t>
            </a:r>
            <a:r>
              <a:rPr lang="pl-PL" sz="4000" dirty="0">
                <a:solidFill>
                  <a:srgbClr val="FF0066"/>
                </a:solidFill>
              </a:rPr>
              <a:t>wczesnoszkolnym</a:t>
            </a:r>
            <a:r>
              <a:rPr lang="pl-PL" dirty="0"/>
              <a:t> powinny </a:t>
            </a:r>
            <a:r>
              <a:rPr lang="pl-PL" dirty="0" smtClean="0"/>
              <a:t>korzystać z</a:t>
            </a:r>
            <a:r>
              <a:rPr lang="pl-PL" dirty="0" smtClean="0"/>
              <a:t> multimediów </a:t>
            </a:r>
            <a:r>
              <a:rPr lang="pl-PL" dirty="0"/>
              <a:t>nie dłużej niż</a:t>
            </a:r>
            <a:r>
              <a:rPr lang="pl-PL" sz="4000" dirty="0">
                <a:solidFill>
                  <a:srgbClr val="FF0066"/>
                </a:solidFill>
              </a:rPr>
              <a:t> godzinę </a:t>
            </a:r>
            <a:r>
              <a:rPr lang="pl-PL" dirty="0"/>
              <a:t>dziennie</a:t>
            </a:r>
          </a:p>
          <a:p>
            <a:endParaRPr lang="pl-PL" dirty="0"/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3913726"/>
            <a:ext cx="3981002" cy="2978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75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l-PL" sz="2400" dirty="0">
                <a:solidFill>
                  <a:srgbClr val="FF0066"/>
                </a:solidFill>
              </a:rPr>
              <a:t>CZAS…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r>
              <a:rPr lang="pl-PL" dirty="0"/>
              <a:t>wraz z wiekiem </a:t>
            </a:r>
            <a:r>
              <a:rPr lang="pl-PL" sz="4000" dirty="0">
                <a:solidFill>
                  <a:srgbClr val="FF0066"/>
                </a:solidFill>
              </a:rPr>
              <a:t>stopniowo</a:t>
            </a:r>
            <a:r>
              <a:rPr lang="pl-PL" dirty="0"/>
              <a:t> można zwiększyć dzienny limit korzystania z mediów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185" y="3861048"/>
            <a:ext cx="3840427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07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856984" cy="1143000"/>
          </a:xfrm>
        </p:spPr>
        <p:txBody>
          <a:bodyPr>
            <a:normAutofit fontScale="90000"/>
          </a:bodyPr>
          <a:lstStyle/>
          <a:p>
            <a:r>
              <a:rPr lang="pl-PL" sz="7300" b="1" dirty="0" smtClean="0">
                <a:solidFill>
                  <a:srgbClr val="FF0066"/>
                </a:solidFill>
              </a:rPr>
              <a:t>JAKIE SIECI W SIECI?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636912"/>
            <a:ext cx="8301608" cy="3268960"/>
          </a:xfrm>
        </p:spPr>
        <p:txBody>
          <a:bodyPr>
            <a:normAutofit lnSpcReduction="10000"/>
          </a:bodyPr>
          <a:lstStyle/>
          <a:p>
            <a:r>
              <a:rPr lang="pl-PL" dirty="0" smtClean="0"/>
              <a:t>GRY INTERNETOWE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PORTALE </a:t>
            </a:r>
            <a:r>
              <a:rPr lang="pl-PL" dirty="0" smtClean="0"/>
              <a:t>SPOŁECZNOŚCIOWE, </a:t>
            </a:r>
            <a:r>
              <a:rPr lang="pl-PL" dirty="0" smtClean="0"/>
              <a:t>KOMUNIKATORY</a:t>
            </a:r>
          </a:p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NIEBEZPIECZNE TREŚCI (18+)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026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3016</TotalTime>
  <Words>1312</Words>
  <Application>Microsoft Office PowerPoint</Application>
  <PresentationFormat>Pokaz na ekranie (4:3)</PresentationFormat>
  <Paragraphs>258</Paragraphs>
  <Slides>58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58</vt:i4>
      </vt:variant>
    </vt:vector>
  </HeadingPairs>
  <TitlesOfParts>
    <vt:vector size="61" baseType="lpstr">
      <vt:lpstr>Arial</vt:lpstr>
      <vt:lpstr>Calibri</vt:lpstr>
      <vt:lpstr>Motyw pakietu Office</vt:lpstr>
      <vt:lpstr>DZIECI W ŚWIECIE MULTIMEDIÓW  A POTRZEBA KONTAKTU.  JAK MÓWIĆ,  ŻEBY DZIECI SŁUCHAŁY,  JAK SŁUCHAĆ,  ŻEBY MÓWIŁY?</vt:lpstr>
      <vt:lpstr>1.KIEDY, JAK i DLACZEGO należy ograniczyć CZAS korzystania z mediów?</vt:lpstr>
      <vt:lpstr>Prezentacja programu PowerPoint</vt:lpstr>
      <vt:lpstr>CZAS…</vt:lpstr>
      <vt:lpstr>CZAS…</vt:lpstr>
      <vt:lpstr>CZAS…</vt:lpstr>
      <vt:lpstr>CZAS…</vt:lpstr>
      <vt:lpstr>CZAS…</vt:lpstr>
      <vt:lpstr>JAKIE SIECI W SIECI? </vt:lpstr>
      <vt:lpstr>DLACZEGO NADUŻYWAMY INTERNETU?</vt:lpstr>
      <vt:lpstr>Dlaczego nadużywamy internetu? (1) </vt:lpstr>
      <vt:lpstr>Dlaczego nadużywamy internetu? (2) </vt:lpstr>
      <vt:lpstr>Dlaczego nadużywamy internetu? (3) </vt:lpstr>
      <vt:lpstr>JAK DIAGNOZOWAĆ? </vt:lpstr>
      <vt:lpstr>Jak diagnozować?   OBJAWY „SIECIOHOLIZMU”  (WG WORONOWICZ 2009)</vt:lpstr>
      <vt:lpstr>Jak diagnozować?</vt:lpstr>
      <vt:lpstr>Jak diagnozować?</vt:lpstr>
      <vt:lpstr>JAK REAGOWAĆ?</vt:lpstr>
      <vt:lpstr>Jak reagować? (1) </vt:lpstr>
      <vt:lpstr>Jak reagować? (2)</vt:lpstr>
      <vt:lpstr>KONTAKT Z PROFESJONALISTĄ</vt:lpstr>
      <vt:lpstr>LEPIEJ ZAPOBIEGAĆ… </vt:lpstr>
      <vt:lpstr>2.Jak chronić  przed zagrożeniami sieci?</vt:lpstr>
      <vt:lpstr>JAK CHRONIĆ DZIECKO W INTERNECIE? </vt:lpstr>
      <vt:lpstr>JAK CHRONIĆ DZIECKO W INTERNECIE?</vt:lpstr>
      <vt:lpstr>JAK CHRONIĆ DZIECKO W INTERNECIE? </vt:lpstr>
      <vt:lpstr>W SIECI O SIECI…</vt:lpstr>
      <vt:lpstr>https://fundacja.orange.pl/kurs/</vt:lpstr>
      <vt:lpstr>Sieciaki.pl -  https://sieciaki.pl/best </vt:lpstr>
      <vt:lpstr>ROZWIĄZANIA:</vt:lpstr>
      <vt:lpstr>3.Kiedy i jak rozmawiać z dziećmi?</vt:lpstr>
      <vt:lpstr>Kiedy?</vt:lpstr>
      <vt:lpstr>Jak rozmawiać?</vt:lpstr>
      <vt:lpstr>Określamy myśli i uczucia…</vt:lpstr>
      <vt:lpstr>ZAMIAST KARY OKREŚLAMY MYŚLI I UCZUCIA…</vt:lpstr>
      <vt:lpstr>ZAMIAST LEKCEWAŻYĆ UCZUCIA… </vt:lpstr>
      <vt:lpstr>4. Słowa, które „zamykają”  i „otwierają?”   </vt:lpstr>
      <vt:lpstr>12  BLOKAD…</vt:lpstr>
      <vt:lpstr>12 BLOKAD…</vt:lpstr>
      <vt:lpstr>  12 BLOKAD… </vt:lpstr>
      <vt:lpstr>12 BLOKAD…</vt:lpstr>
      <vt:lpstr>12 BLOKAD…</vt:lpstr>
      <vt:lpstr>12 BLOKAD… </vt:lpstr>
      <vt:lpstr>12 BLOKAD…</vt:lpstr>
      <vt:lpstr>12 BLOKAD…</vt:lpstr>
      <vt:lpstr>12 BLOKAD…</vt:lpstr>
      <vt:lpstr>12 BLOKAD…</vt:lpstr>
      <vt:lpstr>12 BLOKAD…</vt:lpstr>
      <vt:lpstr>12 BLOKAD… </vt:lpstr>
      <vt:lpstr>12 BLOKAD…</vt:lpstr>
      <vt:lpstr>Prezentacja programu PowerPoint</vt:lpstr>
      <vt:lpstr>UMIEJĘTNE SŁUCHANIE </vt:lpstr>
      <vt:lpstr>MILCZENIE - czyli SŁUCHANIE</vt:lpstr>
      <vt:lpstr>POTAKIWANIE – czyli SŁUCHANIE</vt:lpstr>
      <vt:lpstr>SŁOWA-„OTWIERACZE”</vt:lpstr>
      <vt:lpstr>Efekt:</vt:lpstr>
      <vt:lpstr>Bibliografia, wykaz stron internetowych:</vt:lpstr>
      <vt:lpstr>DZIECI W ŚWIECIE MULTIMEDIÓW  A POTRZEBA KONTAKTU.  JAK MÓWIĆ,  ŻEBY DZIECI SŁUCHAŁY,  JAK SŁUCHAĆ,  ŻEBY MÓWIŁY?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Kamila</dc:creator>
  <cp:lastModifiedBy>User</cp:lastModifiedBy>
  <cp:revision>165</cp:revision>
  <dcterms:created xsi:type="dcterms:W3CDTF">2019-01-27T21:38:48Z</dcterms:created>
  <dcterms:modified xsi:type="dcterms:W3CDTF">2019-02-06T10:32:35Z</dcterms:modified>
</cp:coreProperties>
</file>