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74" r:id="rId3"/>
    <p:sldId id="268" r:id="rId4"/>
    <p:sldId id="269" r:id="rId5"/>
    <p:sldId id="261" r:id="rId6"/>
    <p:sldId id="259" r:id="rId7"/>
    <p:sldId id="262" r:id="rId8"/>
    <p:sldId id="271" r:id="rId9"/>
    <p:sldId id="263" r:id="rId10"/>
    <p:sldId id="264" r:id="rId11"/>
    <p:sldId id="272" r:id="rId12"/>
    <p:sldId id="265" r:id="rId13"/>
    <p:sldId id="266" r:id="rId14"/>
    <p:sldId id="267" r:id="rId15"/>
    <p:sldId id="257" r:id="rId16"/>
    <p:sldId id="260" r:id="rId17"/>
    <p:sldId id="258" r:id="rId18"/>
    <p:sldId id="273" r:id="rId19"/>
    <p:sldId id="270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595EE-2477-443D-8133-4D87BC885977}" type="datetimeFigureOut">
              <a:rPr lang="pl-PL" smtClean="0"/>
              <a:t>2018-11-22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5A0A7-ED40-409C-92C4-DD08953BF9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212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5A0A7-ED40-409C-92C4-DD08953BF930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5415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1FB7C50-E5AE-4FC2-85F9-1C1DF1D1B596}" type="datetimeFigureOut">
              <a:rPr lang="pl-PL" smtClean="0"/>
              <a:t>2018-11-22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2E94A5D-CAF5-4CFA-8FC5-F055E70A032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7C50-E5AE-4FC2-85F9-1C1DF1D1B596}" type="datetimeFigureOut">
              <a:rPr lang="pl-PL" smtClean="0"/>
              <a:t>2018-11-22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4A5D-CAF5-4CFA-8FC5-F055E70A032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7C50-E5AE-4FC2-85F9-1C1DF1D1B596}" type="datetimeFigureOut">
              <a:rPr lang="pl-PL" smtClean="0"/>
              <a:t>2018-11-22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4A5D-CAF5-4CFA-8FC5-F055E70A032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7C50-E5AE-4FC2-85F9-1C1DF1D1B596}" type="datetimeFigureOut">
              <a:rPr lang="pl-PL" smtClean="0"/>
              <a:t>2018-11-22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4A5D-CAF5-4CFA-8FC5-F055E70A032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7C50-E5AE-4FC2-85F9-1C1DF1D1B596}" type="datetimeFigureOut">
              <a:rPr lang="pl-PL" smtClean="0"/>
              <a:t>2018-11-22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4A5D-CAF5-4CFA-8FC5-F055E70A032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7C50-E5AE-4FC2-85F9-1C1DF1D1B596}" type="datetimeFigureOut">
              <a:rPr lang="pl-PL" smtClean="0"/>
              <a:t>2018-11-22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4A5D-CAF5-4CFA-8FC5-F055E70A0324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7C50-E5AE-4FC2-85F9-1C1DF1D1B596}" type="datetimeFigureOut">
              <a:rPr lang="pl-PL" smtClean="0"/>
              <a:t>2018-11-22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4A5D-CAF5-4CFA-8FC5-F055E70A0324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7C50-E5AE-4FC2-85F9-1C1DF1D1B596}" type="datetimeFigureOut">
              <a:rPr lang="pl-PL" smtClean="0"/>
              <a:t>2018-11-22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4A5D-CAF5-4CFA-8FC5-F055E70A032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7C50-E5AE-4FC2-85F9-1C1DF1D1B596}" type="datetimeFigureOut">
              <a:rPr lang="pl-PL" smtClean="0"/>
              <a:t>2018-11-22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4A5D-CAF5-4CFA-8FC5-F055E70A032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1FB7C50-E5AE-4FC2-85F9-1C1DF1D1B596}" type="datetimeFigureOut">
              <a:rPr lang="pl-PL" smtClean="0"/>
              <a:t>2018-11-22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2E94A5D-CAF5-4CFA-8FC5-F055E70A032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1FB7C50-E5AE-4FC2-85F9-1C1DF1D1B596}" type="datetimeFigureOut">
              <a:rPr lang="pl-PL" smtClean="0"/>
              <a:t>2018-11-22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2E94A5D-CAF5-4CFA-8FC5-F055E70A032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1FB7C50-E5AE-4FC2-85F9-1C1DF1D1B596}" type="datetimeFigureOut">
              <a:rPr lang="pl-PL" smtClean="0"/>
              <a:t>2018-11-22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2E94A5D-CAF5-4CFA-8FC5-F055E70A032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fdds.pl/baza_wiedzy/bezpieczenstwo-dziecka-sieci/" TargetMode="External"/><Relationship Id="rId2" Type="http://schemas.openxmlformats.org/officeDocument/2006/relationships/hyperlink" Target="https://fundacja.orange.pl/kurs/wyzwanie/1/vide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ieciaki.pl/best" TargetMode="External"/><Relationship Id="rId4" Type="http://schemas.openxmlformats.org/officeDocument/2006/relationships/hyperlink" Target="http://www.necio.pl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7221393" cy="5275714"/>
          </a:xfrm>
        </p:spPr>
        <p:txBody>
          <a:bodyPr>
            <a:normAutofit/>
          </a:bodyPr>
          <a:lstStyle/>
          <a:p>
            <a:r>
              <a:rPr lang="pl-PL" sz="6600" dirty="0" smtClean="0">
                <a:solidFill>
                  <a:srgbClr val="C00000"/>
                </a:solidFill>
              </a:rPr>
              <a:t>WYCHOWANIE PRZEDSZKOLAKA</a:t>
            </a:r>
            <a:endParaRPr lang="pl-PL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417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226"/>
          </a:xfrm>
        </p:spPr>
        <p:txBody>
          <a:bodyPr>
            <a:normAutofit fontScale="90000"/>
          </a:bodyPr>
          <a:lstStyle/>
          <a:p>
            <a:r>
              <a:rPr lang="pl-PL" sz="3200" dirty="0" smtClean="0">
                <a:solidFill>
                  <a:srgbClr val="C00000"/>
                </a:solidFill>
              </a:rPr>
              <a:t>DZIECI ZAHAMOWANE PSYCHORUCHOWO (wycofane)</a:t>
            </a:r>
            <a:endParaRPr lang="pl-PL" sz="32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700808"/>
            <a:ext cx="7704856" cy="4608512"/>
          </a:xfrm>
        </p:spPr>
        <p:txBody>
          <a:bodyPr>
            <a:normAutofit/>
          </a:bodyPr>
          <a:lstStyle/>
          <a:p>
            <a:pPr lvl="1"/>
            <a:r>
              <a:rPr lang="pl-PL" sz="1900" dirty="0" smtClean="0"/>
              <a:t>Uaktywnienie </a:t>
            </a:r>
            <a:r>
              <a:rPr lang="pl-PL" sz="1900" dirty="0"/>
              <a:t>początkowo wyłącznie w sytuacjach gwarantujących powodzenie</a:t>
            </a:r>
            <a:r>
              <a:rPr lang="pl-PL" sz="1900" dirty="0" smtClean="0"/>
              <a:t>.</a:t>
            </a:r>
          </a:p>
          <a:p>
            <a:pPr marL="365760" lvl="1" indent="0">
              <a:buNone/>
            </a:pPr>
            <a:endParaRPr lang="pl-PL" sz="1900" dirty="0" smtClean="0"/>
          </a:p>
          <a:p>
            <a:pPr lvl="1"/>
            <a:r>
              <a:rPr lang="pl-PL" sz="1900" dirty="0" smtClean="0"/>
              <a:t> </a:t>
            </a:r>
            <a:r>
              <a:rPr lang="pl-PL" sz="1900" dirty="0"/>
              <a:t>W razie </a:t>
            </a:r>
            <a:r>
              <a:rPr lang="pl-PL" sz="1900" dirty="0" smtClean="0"/>
              <a:t>NIEPOWODZEŃ </a:t>
            </a:r>
            <a:r>
              <a:rPr lang="pl-PL" sz="1900" dirty="0"/>
              <a:t>udzielamy </a:t>
            </a:r>
            <a:r>
              <a:rPr lang="pl-PL" sz="1900" b="1" dirty="0"/>
              <a:t>pomocy </a:t>
            </a:r>
            <a:r>
              <a:rPr lang="pl-PL" sz="1900" b="1" dirty="0" smtClean="0"/>
              <a:t>BEZ WYRAŻANIA OCENY NEGATYWNEJ</a:t>
            </a:r>
            <a:r>
              <a:rPr lang="pl-PL" sz="1900" dirty="0" smtClean="0"/>
              <a:t>, </a:t>
            </a:r>
            <a:r>
              <a:rPr lang="pl-PL" sz="1900" dirty="0"/>
              <a:t>do której musimy stopniowo, w formie łagodnej przyzwyczajać dziecko </a:t>
            </a:r>
            <a:r>
              <a:rPr lang="pl-PL" sz="1900" dirty="0" smtClean="0"/>
              <a:t>(aby </a:t>
            </a:r>
            <a:r>
              <a:rPr lang="pl-PL" sz="1900" dirty="0"/>
              <a:t>się nie zniechęciło</a:t>
            </a:r>
            <a:r>
              <a:rPr lang="pl-PL" sz="1900" dirty="0" smtClean="0"/>
              <a:t>).</a:t>
            </a:r>
          </a:p>
          <a:p>
            <a:pPr marL="365760" lvl="1" indent="0">
              <a:buNone/>
            </a:pPr>
            <a:endParaRPr lang="pl-PL" sz="1900" dirty="0"/>
          </a:p>
          <a:p>
            <a:pPr lvl="1"/>
            <a:r>
              <a:rPr lang="pl-PL" sz="1900" dirty="0"/>
              <a:t>Gdy dziecko odmawia udziału w zajęciach zespołowych, pozwalamy na </a:t>
            </a:r>
            <a:r>
              <a:rPr lang="pl-PL" sz="1900" b="1" dirty="0"/>
              <a:t>moment wypoczynku w zabawie indywidualnej</a:t>
            </a:r>
            <a:r>
              <a:rPr lang="pl-PL" sz="1900" b="1" dirty="0" smtClean="0"/>
              <a:t>.</a:t>
            </a:r>
          </a:p>
          <a:p>
            <a:pPr marL="365760" lvl="1" indent="0">
              <a:buNone/>
            </a:pPr>
            <a:endParaRPr lang="pl-PL" sz="1900" dirty="0"/>
          </a:p>
          <a:p>
            <a:pPr lvl="1"/>
            <a:r>
              <a:rPr lang="pl-PL" sz="1900" dirty="0"/>
              <a:t>Nie </a:t>
            </a:r>
            <a:r>
              <a:rPr lang="pl-PL" sz="1900" dirty="0" smtClean="0"/>
              <a:t>dopuszczamy </a:t>
            </a:r>
            <a:r>
              <a:rPr lang="pl-PL" sz="1900" dirty="0"/>
              <a:t>do zbyt wielkiej zależności dziecka od wychowawcy.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1935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>
                <a:solidFill>
                  <a:srgbClr val="C00000"/>
                </a:solidFill>
              </a:rPr>
              <a:t>DZIECI ZAHAMOWANE </a:t>
            </a:r>
            <a:r>
              <a:rPr lang="pl-PL" sz="3200" dirty="0" smtClean="0">
                <a:solidFill>
                  <a:srgbClr val="C00000"/>
                </a:solidFill>
              </a:rPr>
              <a:t>PSYCHORUCHOWO -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2020066"/>
            <a:ext cx="7488832" cy="4145237"/>
          </a:xfrm>
        </p:spPr>
        <p:txBody>
          <a:bodyPr>
            <a:noAutofit/>
          </a:bodyPr>
          <a:lstStyle/>
          <a:p>
            <a:pPr lvl="1">
              <a:buClr>
                <a:srgbClr val="AA2B1E"/>
              </a:buClr>
            </a:pPr>
            <a:r>
              <a:rPr lang="pl-PL" sz="2000" b="1" dirty="0">
                <a:solidFill>
                  <a:prstClr val="black"/>
                </a:solidFill>
              </a:rPr>
              <a:t>Stymulowanie do działania </a:t>
            </a:r>
            <a:r>
              <a:rPr lang="pl-PL" sz="2000" dirty="0">
                <a:solidFill>
                  <a:prstClr val="black"/>
                </a:solidFill>
              </a:rPr>
              <a:t>– w ramach samoobsługi i wykonywania </a:t>
            </a:r>
            <a:r>
              <a:rPr lang="pl-PL" sz="2000" b="1" dirty="0">
                <a:solidFill>
                  <a:prstClr val="black"/>
                </a:solidFill>
              </a:rPr>
              <a:t>prac społecznie użytecznych w domu </a:t>
            </a:r>
            <a:r>
              <a:rPr lang="pl-PL" sz="2000" dirty="0">
                <a:solidFill>
                  <a:prstClr val="black"/>
                </a:solidFill>
              </a:rPr>
              <a:t>i w grupie.</a:t>
            </a:r>
          </a:p>
          <a:p>
            <a:pPr lvl="1">
              <a:buClr>
                <a:srgbClr val="AA2B1E"/>
              </a:buClr>
            </a:pPr>
            <a:r>
              <a:rPr lang="pl-PL" sz="2000" b="1" dirty="0">
                <a:solidFill>
                  <a:prstClr val="black"/>
                </a:solidFill>
              </a:rPr>
              <a:t>Unikanie sytuacji stresowych</a:t>
            </a:r>
            <a:r>
              <a:rPr lang="pl-PL" sz="2000" dirty="0">
                <a:solidFill>
                  <a:prstClr val="black"/>
                </a:solidFill>
              </a:rPr>
              <a:t>.</a:t>
            </a:r>
          </a:p>
          <a:p>
            <a:pPr lvl="1">
              <a:buClr>
                <a:srgbClr val="AA2B1E"/>
              </a:buClr>
            </a:pPr>
            <a:r>
              <a:rPr lang="pl-PL" sz="2000" b="1" dirty="0">
                <a:solidFill>
                  <a:prstClr val="black"/>
                </a:solidFill>
              </a:rPr>
              <a:t>Zadania </a:t>
            </a:r>
            <a:r>
              <a:rPr lang="pl-PL" sz="2000" b="1" dirty="0" smtClean="0">
                <a:solidFill>
                  <a:prstClr val="black"/>
                </a:solidFill>
              </a:rPr>
              <a:t>dostosowane </a:t>
            </a:r>
            <a:r>
              <a:rPr lang="pl-PL" sz="2000" b="1" dirty="0">
                <a:solidFill>
                  <a:prstClr val="black"/>
                </a:solidFill>
              </a:rPr>
              <a:t>do możliwości dziecka</a:t>
            </a:r>
            <a:r>
              <a:rPr lang="pl-PL" sz="2000" dirty="0">
                <a:solidFill>
                  <a:prstClr val="black"/>
                </a:solidFill>
              </a:rPr>
              <a:t>, a ich wykonywanie nie może mieć miejsca w atmosferze zbyt wielkiego nacisku, aby nie spowodować zahamowania.</a:t>
            </a:r>
          </a:p>
          <a:p>
            <a:pPr lvl="2">
              <a:buClr>
                <a:srgbClr val="AA2B1E"/>
              </a:buClr>
            </a:pPr>
            <a:r>
              <a:rPr lang="pl-PL" dirty="0" smtClean="0">
                <a:solidFill>
                  <a:prstClr val="black"/>
                </a:solidFill>
              </a:rPr>
              <a:t>stwarzanie </a:t>
            </a:r>
            <a:r>
              <a:rPr lang="pl-PL" b="1" dirty="0">
                <a:solidFill>
                  <a:prstClr val="black"/>
                </a:solidFill>
              </a:rPr>
              <a:t>sytuacji emocjonalnie pozytywnych</a:t>
            </a:r>
            <a:r>
              <a:rPr lang="pl-PL" dirty="0">
                <a:solidFill>
                  <a:prstClr val="black"/>
                </a:solidFill>
              </a:rPr>
              <a:t> i </a:t>
            </a:r>
            <a:r>
              <a:rPr lang="pl-PL" b="1" dirty="0">
                <a:solidFill>
                  <a:prstClr val="black"/>
                </a:solidFill>
              </a:rPr>
              <a:t>zachęcanie do ujawniania swych uczuć</a:t>
            </a:r>
            <a:r>
              <a:rPr lang="pl-PL" dirty="0">
                <a:solidFill>
                  <a:prstClr val="black"/>
                </a:solidFill>
              </a:rPr>
              <a:t>;</a:t>
            </a:r>
          </a:p>
          <a:p>
            <a:pPr lvl="2">
              <a:buClr>
                <a:srgbClr val="AA2B1E"/>
              </a:buClr>
            </a:pPr>
            <a:r>
              <a:rPr lang="pl-PL" b="1" dirty="0">
                <a:solidFill>
                  <a:prstClr val="black"/>
                </a:solidFill>
              </a:rPr>
              <a:t>rozbudzanie zainteresowań </a:t>
            </a:r>
            <a:r>
              <a:rPr lang="pl-PL" dirty="0">
                <a:solidFill>
                  <a:prstClr val="black"/>
                </a:solidFill>
              </a:rPr>
              <a:t>i poszerzanie ich zakresu;</a:t>
            </a:r>
          </a:p>
          <a:p>
            <a:pPr lvl="2">
              <a:buClr>
                <a:srgbClr val="AA2B1E"/>
              </a:buClr>
            </a:pPr>
            <a:r>
              <a:rPr lang="pl-PL" dirty="0">
                <a:solidFill>
                  <a:prstClr val="black"/>
                </a:solidFill>
              </a:rPr>
              <a:t>możliwie częste stosowanie </a:t>
            </a:r>
            <a:r>
              <a:rPr lang="pl-PL" b="1" dirty="0">
                <a:solidFill>
                  <a:prstClr val="black"/>
                </a:solidFill>
              </a:rPr>
              <a:t>pochwał i zachęty</a:t>
            </a:r>
            <a:r>
              <a:rPr lang="pl-PL" dirty="0">
                <a:solidFill>
                  <a:prstClr val="black"/>
                </a:solidFill>
              </a:rPr>
              <a:t>;</a:t>
            </a:r>
          </a:p>
          <a:p>
            <a:pPr lvl="2">
              <a:buClr>
                <a:srgbClr val="AA2B1E"/>
              </a:buClr>
            </a:pPr>
            <a:r>
              <a:rPr lang="pl-PL" dirty="0">
                <a:solidFill>
                  <a:prstClr val="black"/>
                </a:solidFill>
              </a:rPr>
              <a:t>skłanianie do </a:t>
            </a:r>
            <a:r>
              <a:rPr lang="pl-PL" b="1" dirty="0">
                <a:solidFill>
                  <a:prstClr val="black"/>
                </a:solidFill>
              </a:rPr>
              <a:t>ujawniania własnych pragnień </a:t>
            </a:r>
            <a:r>
              <a:rPr lang="pl-PL" dirty="0">
                <a:solidFill>
                  <a:prstClr val="black"/>
                </a:solidFill>
              </a:rPr>
              <a:t>i świadomego dążenia do ich realizacji.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006138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9" y="817583"/>
            <a:ext cx="7016660" cy="955234"/>
          </a:xfrm>
        </p:spPr>
        <p:txBody>
          <a:bodyPr>
            <a:normAutofit fontScale="90000"/>
          </a:bodyPr>
          <a:lstStyle/>
          <a:p>
            <a:r>
              <a:rPr lang="pl-PL" sz="3200" dirty="0" smtClean="0">
                <a:solidFill>
                  <a:srgbClr val="C00000"/>
                </a:solidFill>
              </a:rPr>
              <a:t>DZIECI ZAHAMOWANE PSYCHORUCHOWO C.D.</a:t>
            </a:r>
            <a:endParaRPr lang="pl-PL" sz="32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628800"/>
            <a:ext cx="7704856" cy="4608512"/>
          </a:xfrm>
        </p:spPr>
        <p:txBody>
          <a:bodyPr>
            <a:normAutofit/>
          </a:bodyPr>
          <a:lstStyle/>
          <a:p>
            <a:pPr lvl="1">
              <a:buClr>
                <a:srgbClr val="AA2B1E"/>
              </a:buClr>
            </a:pPr>
            <a:r>
              <a:rPr lang="pl-PL" sz="1800" dirty="0" smtClean="0">
                <a:solidFill>
                  <a:prstClr val="black"/>
                </a:solidFill>
              </a:rPr>
              <a:t>W </a:t>
            </a:r>
            <a:r>
              <a:rPr lang="pl-PL" sz="1800" dirty="0">
                <a:solidFill>
                  <a:prstClr val="black"/>
                </a:solidFill>
              </a:rPr>
              <a:t>codziennej pracy z dziećmi powinny się znaleźć zagadnienia, które jako cel zasadniczy będą miały oddziaływanie na postawy społeczne dzieci</a:t>
            </a:r>
            <a:r>
              <a:rPr lang="pl-PL" sz="1800" dirty="0" smtClean="0">
                <a:solidFill>
                  <a:prstClr val="black"/>
                </a:solidFill>
              </a:rPr>
              <a:t>.</a:t>
            </a:r>
          </a:p>
          <a:p>
            <a:pPr marL="365760" lvl="1" indent="0">
              <a:buClr>
                <a:srgbClr val="AA2B1E"/>
              </a:buClr>
              <a:buNone/>
            </a:pPr>
            <a:endParaRPr lang="pl-PL" sz="1800" dirty="0">
              <a:solidFill>
                <a:prstClr val="black"/>
              </a:solidFill>
            </a:endParaRPr>
          </a:p>
          <a:p>
            <a:pPr lvl="1">
              <a:buClr>
                <a:srgbClr val="AA2B1E"/>
              </a:buClr>
            </a:pPr>
            <a:r>
              <a:rPr lang="pl-PL" sz="1800" dirty="0">
                <a:solidFill>
                  <a:prstClr val="black"/>
                </a:solidFill>
              </a:rPr>
              <a:t>Dla redukcji trudności w zachowaniu u dzieci potrzebna jest współpraca nauczyciela, rodzica, psychologa, pedagoga i czasem lekarza. Tylko wielostronna terapia środowiska rodzinnego i zindywidualizowane podejście do dziecka na terenie przedszkola daje pozytywne efekty</a:t>
            </a:r>
            <a:r>
              <a:rPr lang="pl-PL" sz="1800" dirty="0" smtClean="0">
                <a:solidFill>
                  <a:prstClr val="black"/>
                </a:solidFill>
              </a:rPr>
              <a:t>.</a:t>
            </a:r>
          </a:p>
          <a:p>
            <a:pPr marL="365760" lvl="1" indent="0">
              <a:buClr>
                <a:srgbClr val="AA2B1E"/>
              </a:buClr>
              <a:buNone/>
            </a:pPr>
            <a:endParaRPr lang="pl-PL" sz="1800" dirty="0">
              <a:solidFill>
                <a:prstClr val="black"/>
              </a:solidFill>
            </a:endParaRPr>
          </a:p>
          <a:p>
            <a:pPr lvl="1">
              <a:buClr>
                <a:srgbClr val="AA2B1E"/>
              </a:buClr>
            </a:pPr>
            <a:r>
              <a:rPr lang="pl-PL" sz="1800" dirty="0">
                <a:solidFill>
                  <a:prstClr val="black"/>
                </a:solidFill>
              </a:rPr>
              <a:t>Nie ma dzieci trudnych, są natomiast dzieci wadliwie przystosowane do środowiska</a:t>
            </a:r>
            <a:r>
              <a:rPr lang="pl-PL" sz="1800" b="1" dirty="0">
                <a:solidFill>
                  <a:prstClr val="black"/>
                </a:solidFill>
              </a:rPr>
              <a:t>. </a:t>
            </a:r>
            <a:r>
              <a:rPr lang="pl-PL" sz="1800" b="1" dirty="0" smtClean="0">
                <a:solidFill>
                  <a:prstClr val="black"/>
                </a:solidFill>
              </a:rPr>
              <a:t>NIE MOŻE BYĆ DZIECI GORSZYCH I LEPSZYCH.</a:t>
            </a:r>
          </a:p>
          <a:p>
            <a:pPr marL="365760" lvl="1" indent="0">
              <a:buClr>
                <a:srgbClr val="AA2B1E"/>
              </a:buClr>
              <a:buNone/>
            </a:pPr>
            <a:endParaRPr lang="pl-PL" sz="1800" dirty="0">
              <a:solidFill>
                <a:prstClr val="black"/>
              </a:solidFill>
            </a:endParaRPr>
          </a:p>
          <a:p>
            <a:pPr lvl="1">
              <a:buClr>
                <a:srgbClr val="AA2B1E"/>
              </a:buClr>
            </a:pPr>
            <a:r>
              <a:rPr lang="pl-PL" sz="1800" dirty="0">
                <a:solidFill>
                  <a:prstClr val="black"/>
                </a:solidFill>
              </a:rPr>
              <a:t>Dzieci z trudnościami i zaburzeniami </a:t>
            </a:r>
            <a:r>
              <a:rPr lang="pl-PL" sz="1800" b="1" dirty="0" smtClean="0">
                <a:solidFill>
                  <a:prstClr val="black"/>
                </a:solidFill>
              </a:rPr>
              <a:t>NIE MOGĄ BUDZIĆ </a:t>
            </a:r>
            <a:r>
              <a:rPr lang="pl-PL" sz="1800" dirty="0" smtClean="0">
                <a:solidFill>
                  <a:prstClr val="black"/>
                </a:solidFill>
              </a:rPr>
              <a:t>u nauczyciela/rodzica </a:t>
            </a:r>
            <a:r>
              <a:rPr lang="pl-PL" sz="1800" b="1" dirty="0" smtClean="0">
                <a:solidFill>
                  <a:prstClr val="black"/>
                </a:solidFill>
              </a:rPr>
              <a:t>NIECHĘCI I ZNIECIERPLIWIENIA.</a:t>
            </a:r>
            <a:endParaRPr lang="pl-PL" sz="1800" b="1" dirty="0">
              <a:solidFill>
                <a:prstClr val="black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194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C00000"/>
                </a:solidFill>
              </a:rPr>
              <a:t>PODSUMOWANIE:</a:t>
            </a:r>
            <a:br>
              <a:rPr lang="pl-PL" dirty="0" smtClean="0">
                <a:solidFill>
                  <a:srgbClr val="C00000"/>
                </a:solidFill>
              </a:rPr>
            </a:b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R="571500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Jeśli dziecko</a:t>
            </a:r>
            <a:r>
              <a:rPr lang="pl-PL" b="1" dirty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 zachowuje się niestosownie, </a:t>
            </a:r>
            <a:r>
              <a:rPr lang="pl-PL" dirty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np.: bije, kopie, gryzie </a:t>
            </a:r>
            <a:r>
              <a:rPr lang="pl-PL" b="1" dirty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obowiązkiem</a:t>
            </a:r>
            <a:r>
              <a:rPr lang="pl-PL" dirty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 rodzica jest </a:t>
            </a:r>
            <a:r>
              <a:rPr lang="pl-PL" b="1" dirty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postawienie granic i wyjaśnienie</a:t>
            </a:r>
            <a:r>
              <a:rPr lang="pl-PL" dirty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 dziecku, że </a:t>
            </a:r>
            <a:r>
              <a:rPr lang="pl-PL" b="1" dirty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tak nie należy się zachowywać</a:t>
            </a:r>
            <a:r>
              <a:rPr lang="pl-PL" dirty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pl-PL" b="1" dirty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Natychmiast </a:t>
            </a:r>
            <a:r>
              <a:rPr lang="pl-PL" b="1" dirty="0" smtClean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przerywamy</a:t>
            </a:r>
            <a:r>
              <a:rPr lang="pl-PL" dirty="0" smtClean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pl-PL" dirty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zabawę, </a:t>
            </a:r>
            <a:r>
              <a:rPr lang="pl-PL" dirty="0" smtClean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podchodzimy </a:t>
            </a:r>
            <a:r>
              <a:rPr lang="pl-PL" dirty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do dziecka i </a:t>
            </a:r>
            <a:r>
              <a:rPr lang="pl-PL" b="1" dirty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stanowczo </a:t>
            </a:r>
            <a:r>
              <a:rPr lang="pl-PL" b="1" dirty="0" smtClean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mówimy, że: </a:t>
            </a:r>
            <a:r>
              <a:rPr lang="pl-PL" b="1" dirty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nie wolno</a:t>
            </a:r>
            <a:r>
              <a:rPr lang="pl-PL" dirty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 kopać (bić, gryźć). </a:t>
            </a:r>
            <a:r>
              <a:rPr lang="pl-PL" b="1" dirty="0" smtClean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Wyjaśniamy</a:t>
            </a:r>
            <a:r>
              <a:rPr lang="pl-PL" dirty="0" smtClean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pl-PL" dirty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że </a:t>
            </a:r>
            <a:r>
              <a:rPr lang="pl-PL" dirty="0" smtClean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sprawiło ból nam </a:t>
            </a:r>
            <a:r>
              <a:rPr lang="pl-PL" dirty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lub innemu dziecku. </a:t>
            </a:r>
            <a:r>
              <a:rPr lang="pl-PL" dirty="0" smtClean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Oczekujemy </a:t>
            </a:r>
            <a:r>
              <a:rPr lang="pl-PL" b="1" dirty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przeprosin.</a:t>
            </a:r>
            <a:r>
              <a:rPr lang="pl-PL" dirty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pl-PL" b="1" dirty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Konsekwencja</a:t>
            </a:r>
            <a:r>
              <a:rPr lang="pl-PL" dirty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 a nie kary są kluczem do tego, by dziecko zrozumiało prawidłowość </a:t>
            </a:r>
            <a:r>
              <a:rPr lang="pl-PL" dirty="0" err="1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zachowań</a:t>
            </a:r>
            <a:r>
              <a:rPr lang="pl-PL" dirty="0">
                <a:solidFill>
                  <a:srgbClr val="141412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pl-PL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9124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solidFill>
                  <a:srgbClr val="C00000"/>
                </a:solidFill>
              </a:rPr>
              <a:t>PODSUMOWANIE C.D.</a:t>
            </a:r>
            <a:endParaRPr lang="pl-PL" sz="40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2020067"/>
            <a:ext cx="7416824" cy="3703002"/>
          </a:xfrm>
        </p:spPr>
        <p:txBody>
          <a:bodyPr>
            <a:normAutofit fontScale="85000" lnSpcReduction="20000"/>
          </a:bodyPr>
          <a:lstStyle/>
          <a:p>
            <a:pPr marR="571500">
              <a:lnSpc>
                <a:spcPct val="115000"/>
              </a:lnSpc>
              <a:spcAft>
                <a:spcPts val="1000"/>
              </a:spcAft>
            </a:pPr>
            <a:r>
              <a:rPr lang="pl-PL" b="1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Jeśli </a:t>
            </a:r>
            <a:r>
              <a:rPr lang="pl-PL" b="1" dirty="0" smtClean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dziecko np. </a:t>
            </a:r>
            <a:r>
              <a:rPr lang="pl-PL" b="1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nie </a:t>
            </a:r>
            <a:r>
              <a:rPr lang="pl-PL" b="1" dirty="0" smtClean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chce się</a:t>
            </a:r>
            <a:r>
              <a:rPr lang="pl-PL" dirty="0" smtClean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pl-PL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ubrać, </a:t>
            </a:r>
            <a:r>
              <a:rPr lang="pl-PL" dirty="0" smtClean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wyjść na </a:t>
            </a:r>
            <a:r>
              <a:rPr lang="pl-PL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spacer, </a:t>
            </a:r>
            <a:r>
              <a:rPr lang="pl-PL" dirty="0" smtClean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usiąść do </a:t>
            </a:r>
            <a:r>
              <a:rPr lang="pl-PL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stołu</a:t>
            </a:r>
            <a:r>
              <a:rPr lang="pl-PL" dirty="0" smtClean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, jeść, poskładać </a:t>
            </a:r>
            <a:r>
              <a:rPr lang="pl-PL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zabawek, </a:t>
            </a:r>
            <a:r>
              <a:rPr lang="pl-PL" b="1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nie </a:t>
            </a:r>
            <a:r>
              <a:rPr lang="pl-PL" b="1" dirty="0" smtClean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zaczynajcie </a:t>
            </a:r>
            <a:r>
              <a:rPr lang="pl-PL" b="1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nowej zabawy</a:t>
            </a:r>
            <a:r>
              <a:rPr lang="pl-PL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pl-PL" dirty="0" smtClean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Pamiętajmy, </a:t>
            </a:r>
            <a:r>
              <a:rPr lang="pl-PL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że w takich sytuacjach i twoja </a:t>
            </a:r>
            <a:r>
              <a:rPr lang="pl-PL" b="1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mowa ciała i ton głosu</a:t>
            </a:r>
            <a:r>
              <a:rPr lang="pl-PL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 muszą być </a:t>
            </a:r>
            <a:r>
              <a:rPr lang="pl-PL" b="1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stanowcze</a:t>
            </a:r>
            <a:r>
              <a:rPr lang="pl-PL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. Nie śmiej się przy tym, nie uśmiechaj się</a:t>
            </a:r>
            <a:r>
              <a:rPr lang="pl-PL" dirty="0" smtClean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pl-PL" b="1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N</a:t>
            </a:r>
            <a:r>
              <a:rPr lang="pl-PL" b="1" dirty="0" smtClean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ie </a:t>
            </a:r>
            <a:r>
              <a:rPr lang="pl-PL" b="1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ustępuj</a:t>
            </a:r>
            <a:r>
              <a:rPr lang="pl-PL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. Dziecko szybko się nauczy, że </a:t>
            </a:r>
            <a:r>
              <a:rPr lang="pl-PL" dirty="0" smtClean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mama/tata </a:t>
            </a:r>
            <a:r>
              <a:rPr lang="pl-PL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łatwo da się udobruchać. Jeśli pokażesz dziecku, że </a:t>
            </a:r>
            <a:r>
              <a:rPr lang="pl-PL" b="1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nie akceptujesz </a:t>
            </a:r>
            <a:r>
              <a:rPr lang="pl-PL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takiego </a:t>
            </a:r>
            <a:r>
              <a:rPr lang="pl-PL" dirty="0" smtClean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zachowania, </a:t>
            </a:r>
            <a:r>
              <a:rPr lang="pl-PL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np.: poprzez </a:t>
            </a:r>
            <a:r>
              <a:rPr lang="pl-PL" b="1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przerwanie zabawy</a:t>
            </a:r>
            <a:r>
              <a:rPr lang="pl-PL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pl-PL" b="1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odejście</a:t>
            </a:r>
            <a:r>
              <a:rPr lang="pl-PL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pl-PL" b="1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zamilknięcie, okazanie obojętności, </a:t>
            </a:r>
            <a:r>
              <a:rPr lang="pl-PL" dirty="0">
                <a:solidFill>
                  <a:srgbClr val="141414"/>
                </a:solidFill>
                <a:latin typeface="Times New Roman"/>
                <a:ea typeface="Calibri"/>
                <a:cs typeface="Times New Roman"/>
              </a:rPr>
              <a:t>dziecko szybko zrozumie swój błąd. Jeśli dziecko okaże skruchę, przeprosi, przytul je i zachowuj się normalnie.</a:t>
            </a:r>
            <a:endParaRPr lang="pl-PL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5807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5023" y="548681"/>
            <a:ext cx="6965245" cy="1152128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rgbClr val="C00000"/>
                </a:solidFill>
              </a:rPr>
              <a:t>7 ZASAD POSTĘPOWANIA:</a:t>
            </a:r>
            <a:endParaRPr lang="pl-PL" sz="40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7225" y="1484784"/>
            <a:ext cx="7560840" cy="482453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1.</a:t>
            </a:r>
            <a:r>
              <a:rPr lang="pl-PL" b="1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KAŻDORAZOWO</a:t>
            </a: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 zwracamy dziecku uwagę (w sytuacji zachowania niepożądanego, np. na zachowania </a:t>
            </a:r>
            <a:r>
              <a:rPr lang="pl-PL" dirty="0">
                <a:latin typeface="Franklin Gothic Book" panose="020B0503020102020204" pitchFamily="34" charset="0"/>
                <a:ea typeface="Calibri"/>
                <a:cs typeface="Times New Roman"/>
              </a:rPr>
              <a:t>agresywne między dziećmi</a:t>
            </a: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);</a:t>
            </a:r>
            <a:endParaRPr lang="pl-PL" dirty="0">
              <a:latin typeface="Franklin Gothic Book" panose="020B050302010202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Franklin Gothic Book" panose="020B0503020102020204" pitchFamily="34" charset="0"/>
                <a:ea typeface="Calibri"/>
                <a:cs typeface="Times New Roman"/>
              </a:rPr>
              <a:t>2.Stanowczość, </a:t>
            </a:r>
            <a:r>
              <a:rPr lang="pl-PL" b="1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KONSEKWENCJA</a:t>
            </a: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 </a:t>
            </a:r>
            <a:r>
              <a:rPr lang="pl-PL" dirty="0">
                <a:latin typeface="Franklin Gothic Book" panose="020B0503020102020204" pitchFamily="34" charset="0"/>
                <a:ea typeface="Calibri"/>
                <a:cs typeface="Times New Roman"/>
              </a:rPr>
              <a:t>w  </a:t>
            </a: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działaniu (brak pozwolenia na wymuszanie; tzw. „dzieci zbytku” nie mają w przyszłości motywacji do nauki i pracy oaz nie potrafią się cieszyć);</a:t>
            </a:r>
            <a:endParaRPr lang="pl-PL" dirty="0">
              <a:latin typeface="Franklin Gothic Book" panose="020B050302010202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3.Wzmacniamy pozytywnie, </a:t>
            </a:r>
            <a:r>
              <a:rPr lang="pl-PL" b="1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CHWALIMY</a:t>
            </a: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 właściwe zachowania;</a:t>
            </a:r>
            <a:endParaRPr lang="pl-PL" dirty="0">
              <a:latin typeface="Franklin Gothic Book" panose="020B050302010202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4.Konsekwencje wyciągamy </a:t>
            </a:r>
            <a:r>
              <a:rPr lang="pl-PL" b="1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NATYCHMIAST</a:t>
            </a: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 </a:t>
            </a:r>
            <a:r>
              <a:rPr lang="pl-PL" dirty="0">
                <a:latin typeface="Franklin Gothic Book" panose="020B0503020102020204" pitchFamily="34" charset="0"/>
                <a:ea typeface="Calibri"/>
                <a:cs typeface="Times New Roman"/>
              </a:rPr>
              <a:t>po wykroczeniu, </a:t>
            </a: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nie stosujemy ZBYT DŁUGICH KAR;</a:t>
            </a:r>
            <a:endParaRPr lang="pl-PL" dirty="0">
              <a:latin typeface="Franklin Gothic Book" panose="020B050302010202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5. Uczymy dziecko </a:t>
            </a:r>
            <a:r>
              <a:rPr lang="pl-PL" b="1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zasad szacunku </a:t>
            </a: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wobec </a:t>
            </a:r>
            <a:r>
              <a:rPr lang="pl-PL" dirty="0">
                <a:latin typeface="Franklin Gothic Book" panose="020B0503020102020204" pitchFamily="34" charset="0"/>
                <a:ea typeface="Calibri"/>
                <a:cs typeface="Times New Roman"/>
              </a:rPr>
              <a:t>dorosłych, </a:t>
            </a: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a także sposobu zwracania się do nauczyciela i starszych;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6. Wprowadzamy  </a:t>
            </a:r>
            <a:r>
              <a:rPr lang="pl-PL" b="1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JASNE zasady </a:t>
            </a: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i reguły, których </a:t>
            </a:r>
            <a:r>
              <a:rPr lang="pl-PL" dirty="0" smtClean="0"/>
              <a:t>KAŻDORAZOWO</a:t>
            </a: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 i KONSEKWENTNIE przestrzegamy;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7. </a:t>
            </a:r>
            <a:r>
              <a:rPr lang="pl-PL" b="1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Uważnie słuchamy, poświęcamy czas, </a:t>
            </a: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zamiast</a:t>
            </a:r>
            <a:r>
              <a:rPr lang="pl-PL" b="1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 </a:t>
            </a: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odsyłać dziecko do świata mediów (media w nadmiarze powodują m.in. tzw. „GŁÓD EMOCJONALNY”) 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1029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33361" cy="883226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C00000"/>
                </a:solidFill>
              </a:rPr>
              <a:t>PRAWIDŁOWE POSTAWY WYCHOWAWCZE: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628800"/>
            <a:ext cx="7560840" cy="46085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akceptacja</a:t>
            </a:r>
            <a:endParaRPr lang="pl-PL" dirty="0">
              <a:latin typeface="Franklin Gothic Book" panose="020B050302010202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zaufanie</a:t>
            </a:r>
            <a:endParaRPr lang="pl-PL" dirty="0">
              <a:latin typeface="Franklin Gothic Book" panose="020B050302010202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ZAINTERESOWANIE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POŚWIĘCENIE DZIECKU CZASU (najlepiej wiele razy w ciągu dnia,  nie zaś np. 1 godz. wieczorem)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pomoc </a:t>
            </a:r>
            <a:r>
              <a:rPr lang="pl-PL" dirty="0">
                <a:latin typeface="Franklin Gothic Book" panose="020B0503020102020204" pitchFamily="34" charset="0"/>
                <a:ea typeface="Calibri"/>
                <a:cs typeface="Times New Roman"/>
              </a:rPr>
              <a:t>w pokonywaniu trudności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współdziałanie</a:t>
            </a:r>
            <a:endParaRPr lang="pl-PL" dirty="0">
              <a:latin typeface="Franklin Gothic Book" panose="020B050302010202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tzw</a:t>
            </a:r>
            <a:r>
              <a:rPr lang="pl-PL" dirty="0">
                <a:latin typeface="Franklin Gothic Book" panose="020B0503020102020204" pitchFamily="34" charset="0"/>
                <a:ea typeface="Calibri"/>
                <a:cs typeface="Times New Roman"/>
              </a:rPr>
              <a:t>. ”rozumna </a:t>
            </a: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swoboda”, czyli stwarzanie </a:t>
            </a:r>
            <a:r>
              <a:rPr lang="pl-PL" dirty="0">
                <a:latin typeface="Franklin Gothic Book" panose="020B0503020102020204" pitchFamily="34" charset="0"/>
                <a:ea typeface="Calibri"/>
                <a:cs typeface="Times New Roman"/>
              </a:rPr>
              <a:t>dziecku </a:t>
            </a:r>
            <a:r>
              <a:rPr lang="pl-PL" dirty="0" smtClean="0">
                <a:latin typeface="Franklin Gothic Book" panose="020B0503020102020204" pitchFamily="34" charset="0"/>
                <a:ea typeface="Calibri"/>
                <a:cs typeface="Times New Roman"/>
              </a:rPr>
              <a:t>warunków do samodzielnego poznawania świata </a:t>
            </a:r>
            <a:endParaRPr lang="pl-PL" dirty="0">
              <a:latin typeface="Franklin Gothic Book" panose="020B0503020102020204" pitchFamily="34" charset="0"/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5289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764705"/>
            <a:ext cx="6965245" cy="864096"/>
          </a:xfrm>
        </p:spPr>
        <p:txBody>
          <a:bodyPr>
            <a:noAutofit/>
          </a:bodyPr>
          <a:lstStyle/>
          <a:p>
            <a:r>
              <a:rPr lang="pl-PL" sz="3200" dirty="0" smtClean="0">
                <a:solidFill>
                  <a:srgbClr val="C00000"/>
                </a:solidFill>
              </a:rPr>
              <a:t>KORZYSTANIE Z INTERNETU I URZĄDZEŃ ELEKTRONICZNYCH</a:t>
            </a:r>
            <a:endParaRPr lang="pl-PL" sz="32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Dziecko korzysta z urządzeń elektronicznych (smartfon, tablet) tylko pod nadzorem rodzica</a:t>
            </a:r>
          </a:p>
          <a:p>
            <a:r>
              <a:rPr lang="pl-PL" dirty="0" smtClean="0"/>
              <a:t>Dziecko do wieku 2 lat nie powinno mieć kontaktu z urządzeniami typu: </a:t>
            </a:r>
            <a:r>
              <a:rPr lang="pl-PL" dirty="0" err="1" smtClean="0"/>
              <a:t>smartfon</a:t>
            </a:r>
            <a:r>
              <a:rPr lang="pl-PL" dirty="0" smtClean="0"/>
              <a:t>, tablet (trudności w nauce mowy)</a:t>
            </a:r>
          </a:p>
          <a:p>
            <a:r>
              <a:rPr lang="pl-PL" dirty="0" smtClean="0"/>
              <a:t>Uczenie dziecka korzystania z </a:t>
            </a:r>
            <a:r>
              <a:rPr lang="pl-PL" dirty="0" err="1" smtClean="0"/>
              <a:t>internetu</a:t>
            </a:r>
            <a:r>
              <a:rPr lang="pl-PL" dirty="0" smtClean="0"/>
              <a:t> powinno odbywać się stopniowo, pod nadzorem rodziców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111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>
                <a:solidFill>
                  <a:srgbClr val="C00000"/>
                </a:solidFill>
              </a:rPr>
              <a:t>KORZYSTANIE Z INTERNETU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628800"/>
            <a:ext cx="7488832" cy="460851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Materiały dotyczące bezpiecznego korzystania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dziecka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sieci: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https://fundacja.orange.pl/kurs/wyzwanie/1/video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PROSTA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INSTRUKCJA DLA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RODZICÓW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–JAK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UCZYĆ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DZIECKO BEZPIECZNEGO KORZYSTANIA Z SIECI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https://fdds.pl/baza_wiedzy/bezpieczenstwo-dziecka-sieci/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BEZPIECZEŃSTWO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SIECI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rodziców 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dzieci w wieku 4-6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lat: dostosowany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 dzieci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bezpłatny program uczący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korzystania z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sieci: </a:t>
            </a:r>
            <a:r>
              <a:rPr lang="pl-PL" u="sng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pl-PL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://www.necio.pl/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propozycja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bezpiecznego korzystania z sieci dla nieco starszych </a:t>
            </a:r>
            <a:r>
              <a:rPr lang="pl-PL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uczniów:</a:t>
            </a:r>
            <a:r>
              <a:rPr lang="pl-PL" u="sng" dirty="0" err="1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pl-PL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://sieciaki.pl/best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3434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9" y="817582"/>
            <a:ext cx="7016660" cy="2611418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C00000"/>
                </a:solidFill>
              </a:rPr>
              <a:t>DZIĘKUJĘ ZA UWAGĘ</a:t>
            </a:r>
            <a:br>
              <a:rPr lang="pl-PL" sz="2800" dirty="0" smtClean="0">
                <a:solidFill>
                  <a:srgbClr val="C00000"/>
                </a:solidFill>
              </a:rPr>
            </a:br>
            <a:r>
              <a:rPr lang="pl-PL" sz="2800" dirty="0" smtClean="0">
                <a:solidFill>
                  <a:srgbClr val="C00000"/>
                </a:solidFill>
              </a:rPr>
              <a:t>oraz </a:t>
            </a:r>
            <a:r>
              <a:rPr lang="pl-PL" sz="2800" dirty="0" smtClean="0">
                <a:solidFill>
                  <a:srgbClr val="C00000"/>
                </a:solidFill>
              </a:rPr>
              <a:t>życzę wiele </a:t>
            </a:r>
            <a:r>
              <a:rPr lang="pl-PL" sz="2800" dirty="0" smtClean="0">
                <a:solidFill>
                  <a:srgbClr val="C00000"/>
                </a:solidFill>
              </a:rPr>
              <a:t>satysfakcji </a:t>
            </a:r>
            <a:br>
              <a:rPr lang="pl-PL" sz="2800" dirty="0" smtClean="0">
                <a:solidFill>
                  <a:srgbClr val="C00000"/>
                </a:solidFill>
              </a:rPr>
            </a:br>
            <a:r>
              <a:rPr lang="pl-PL" sz="2800" dirty="0" smtClean="0">
                <a:solidFill>
                  <a:srgbClr val="C00000"/>
                </a:solidFill>
              </a:rPr>
              <a:t>na drodze wychowania </a:t>
            </a:r>
            <a:r>
              <a:rPr lang="pl-PL" sz="2800" dirty="0" smtClean="0">
                <a:solidFill>
                  <a:srgbClr val="C00000"/>
                </a:solidFill>
              </a:rPr>
              <a:t/>
            </a:r>
            <a:br>
              <a:rPr lang="pl-PL" sz="2800" dirty="0" smtClean="0">
                <a:solidFill>
                  <a:srgbClr val="C00000"/>
                </a:solidFill>
              </a:rPr>
            </a:br>
            <a:r>
              <a:rPr lang="pl-PL" sz="2800" dirty="0" smtClean="0">
                <a:solidFill>
                  <a:srgbClr val="C00000"/>
                </a:solidFill>
                <a:sym typeface="Wingdings" panose="05000000000000000000" pitchFamily="2" charset="2"/>
              </a:rPr>
              <a:t>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3501008"/>
            <a:ext cx="7272808" cy="26642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200" dirty="0" smtClean="0"/>
              <a:t>Bibliografia</a:t>
            </a:r>
            <a:r>
              <a:rPr lang="pl-PL" sz="1400" dirty="0" smtClean="0"/>
              <a:t>:</a:t>
            </a:r>
            <a:endParaRPr lang="pl-PL" sz="1400" dirty="0" smtClean="0"/>
          </a:p>
          <a:p>
            <a:pPr lvl="0">
              <a:buClr>
                <a:srgbClr val="AA2B1E"/>
              </a:buClr>
              <a:buFont typeface="Wingdings" pitchFamily="2" charset="2"/>
              <a:buChar char="§"/>
            </a:pPr>
            <a:r>
              <a:rPr lang="pl-PL" sz="1600" dirty="0">
                <a:solidFill>
                  <a:prstClr val="black"/>
                </a:solidFill>
              </a:rPr>
              <a:t>F. L. </a:t>
            </a:r>
            <a:r>
              <a:rPr lang="pl-PL" sz="1600" dirty="0" err="1">
                <a:solidFill>
                  <a:prstClr val="black"/>
                </a:solidFill>
              </a:rPr>
              <a:t>Ilg</a:t>
            </a:r>
            <a:r>
              <a:rPr lang="pl-PL" sz="1600" dirty="0">
                <a:solidFill>
                  <a:prstClr val="black"/>
                </a:solidFill>
              </a:rPr>
              <a:t>, L. Bates </a:t>
            </a:r>
            <a:r>
              <a:rPr lang="pl-PL" sz="1600" dirty="0" err="1">
                <a:solidFill>
                  <a:prstClr val="black"/>
                </a:solidFill>
              </a:rPr>
              <a:t>Ames</a:t>
            </a:r>
            <a:r>
              <a:rPr lang="pl-PL" sz="1600" dirty="0">
                <a:solidFill>
                  <a:prstClr val="black"/>
                </a:solidFill>
              </a:rPr>
              <a:t>, S. M. Baker „Rozwój psychiczny dziecka od 0 do 10 lat. Poradnik dla rodziców, psychologów i lekarzy” </a:t>
            </a:r>
            <a:endParaRPr lang="pl-PL" sz="1600" dirty="0" smtClean="0">
              <a:solidFill>
                <a:prstClr val="black"/>
              </a:solidFill>
            </a:endParaRPr>
          </a:p>
          <a:p>
            <a:pPr lvl="0">
              <a:buClr>
                <a:srgbClr val="AA2B1E"/>
              </a:buClr>
              <a:buFont typeface="Wingdings" pitchFamily="2" charset="2"/>
              <a:buChar char="§"/>
            </a:pPr>
            <a:r>
              <a:rPr lang="pl-PL" sz="1600" dirty="0" smtClean="0"/>
              <a:t>Astrid </a:t>
            </a:r>
            <a:r>
              <a:rPr lang="pl-PL" sz="1600" dirty="0" smtClean="0"/>
              <a:t>von </a:t>
            </a:r>
            <a:r>
              <a:rPr lang="pl-PL" sz="1600" dirty="0" err="1" smtClean="0"/>
              <a:t>Friesen</a:t>
            </a:r>
            <a:r>
              <a:rPr lang="pl-PL" sz="1600" dirty="0" smtClean="0"/>
              <a:t> „Od agresji do czułości, czyli prawie wszystko o sztuce wychowania. Poradnik dla rodziców i pedagogów”</a:t>
            </a:r>
          </a:p>
          <a:p>
            <a:pPr lvl="0">
              <a:buClr>
                <a:srgbClr val="AA2B1E"/>
              </a:buClr>
              <a:buFont typeface="Wingdings" pitchFamily="2" charset="2"/>
              <a:buChar char="§"/>
            </a:pPr>
            <a:r>
              <a:rPr lang="pl-PL" sz="1600" dirty="0" err="1" smtClean="0">
                <a:solidFill>
                  <a:prstClr val="black"/>
                </a:solidFill>
              </a:rPr>
              <a:t>H.Rudolph</a:t>
            </a:r>
            <a:r>
              <a:rPr lang="pl-PL" sz="1600" dirty="0" smtClean="0">
                <a:solidFill>
                  <a:prstClr val="black"/>
                </a:solidFill>
              </a:rPr>
              <a:t> </a:t>
            </a:r>
            <a:r>
              <a:rPr lang="pl-PL" sz="1600" dirty="0" err="1">
                <a:solidFill>
                  <a:prstClr val="black"/>
                </a:solidFill>
              </a:rPr>
              <a:t>Schaffer</a:t>
            </a:r>
            <a:r>
              <a:rPr lang="pl-PL" sz="1600" dirty="0">
                <a:solidFill>
                  <a:prstClr val="black"/>
                </a:solidFill>
              </a:rPr>
              <a:t> „Psychologia dziecka”</a:t>
            </a:r>
          </a:p>
          <a:p>
            <a:pPr>
              <a:buFont typeface="Wingdings" pitchFamily="2" charset="2"/>
              <a:buChar char="§"/>
            </a:pPr>
            <a:endParaRPr lang="pl-PL" sz="1600" dirty="0"/>
          </a:p>
          <a:p>
            <a:pPr algn="r"/>
            <a:endParaRPr lang="pl-PL" dirty="0" smtClean="0"/>
          </a:p>
          <a:p>
            <a:pPr marL="0" indent="0" algn="r">
              <a:buNone/>
            </a:pPr>
            <a:r>
              <a:rPr lang="pl-PL" sz="1600" dirty="0" smtClean="0"/>
              <a:t>Opracowała: mgr Kamila Pikusa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752950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1331640" y="764704"/>
            <a:ext cx="7016750" cy="5184229"/>
          </a:xfrm>
        </p:spPr>
        <p:txBody>
          <a:bodyPr>
            <a:normAutofit/>
          </a:bodyPr>
          <a:lstStyle/>
          <a:p>
            <a:pPr algn="l"/>
            <a:r>
              <a:rPr lang="pl-PL" sz="4000" dirty="0"/>
              <a:t>W</a:t>
            </a:r>
            <a:r>
              <a:rPr lang="pl-PL" sz="4000" dirty="0" smtClean="0"/>
              <a:t>raz z rozpoczęciem edukacji w przedszkolu pojawiają się także nowe problemy…</a:t>
            </a:r>
            <a:br>
              <a:rPr lang="pl-PL" sz="4000" dirty="0" smtClean="0"/>
            </a:br>
            <a:r>
              <a:rPr lang="pl-PL" sz="4000" dirty="0" smtClean="0"/>
              <a:t>Poniżej omówione zostaną wybrane spośród nich oraz możliwe drogi ich rozwiązania: 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737623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33361" cy="4483626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C00000"/>
                </a:solidFill>
              </a:rPr>
              <a:t>NIESTOSOWANIE SIĘ DZIECI</a:t>
            </a:r>
            <a:br>
              <a:rPr lang="pl-PL" dirty="0" smtClean="0">
                <a:solidFill>
                  <a:srgbClr val="C00000"/>
                </a:solidFill>
              </a:rPr>
            </a:br>
            <a:r>
              <a:rPr lang="pl-PL" dirty="0" smtClean="0">
                <a:solidFill>
                  <a:srgbClr val="C00000"/>
                </a:solidFill>
              </a:rPr>
              <a:t>DO OBOWIĄZUJĄCYCH REGUŁ </a:t>
            </a:r>
            <a:endParaRPr lang="pl-P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411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7149385" cy="5419730"/>
          </a:xfrm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rgbClr val="C00000"/>
                </a:solidFill>
              </a:rPr>
              <a:t>ZABURZENIA ZACHOWANIA:</a:t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/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AGRESJA, NADPOBUDLIWOŚĆ, ZAHAMOWANIE PSYCHORUCHOWE</a:t>
            </a:r>
            <a:endParaRPr lang="pl-PL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925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7077377" cy="4051578"/>
          </a:xfrm>
        </p:spPr>
        <p:txBody>
          <a:bodyPr>
            <a:noAutofit/>
          </a:bodyPr>
          <a:lstStyle/>
          <a:p>
            <a:r>
              <a:rPr lang="pl-PL" sz="4800" dirty="0" smtClean="0">
                <a:solidFill>
                  <a:srgbClr val="C00000"/>
                </a:solidFill>
              </a:rPr>
              <a:t> TRUDNOŚCI WYCHOWAWCZE-JAK POSTĘPOWAĆ?</a:t>
            </a:r>
            <a:endParaRPr lang="pl-PL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578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C00000"/>
                </a:solidFill>
              </a:rPr>
              <a:t>ZAPOBIEGANIE AGRESJI U DZIECKA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248472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n</a:t>
            </a:r>
            <a:r>
              <a:rPr lang="pl-PL" dirty="0" smtClean="0"/>
              <a:t>auka nazywania i rozpoznawania emocji</a:t>
            </a:r>
          </a:p>
          <a:p>
            <a:r>
              <a:rPr lang="pl-PL" dirty="0"/>
              <a:t>n</a:t>
            </a:r>
            <a:r>
              <a:rPr lang="pl-PL" dirty="0" smtClean="0"/>
              <a:t>auka odmawiania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latin typeface="Calibri"/>
                <a:ea typeface="Calibri"/>
                <a:cs typeface="Times New Roman"/>
              </a:rPr>
              <a:t>przestrzeganie </a:t>
            </a:r>
            <a:r>
              <a:rPr lang="pl-PL" dirty="0">
                <a:latin typeface="Calibri"/>
                <a:ea typeface="Calibri"/>
                <a:cs typeface="Times New Roman"/>
              </a:rPr>
              <a:t>zasad i norm </a:t>
            </a:r>
            <a:r>
              <a:rPr lang="pl-PL" b="1" dirty="0">
                <a:latin typeface="Calibri"/>
                <a:ea typeface="Calibri"/>
                <a:cs typeface="Times New Roman"/>
              </a:rPr>
              <a:t>jasno sformułowanych:</a:t>
            </a:r>
            <a:r>
              <a:rPr lang="pl-PL" dirty="0">
                <a:latin typeface="Calibri"/>
                <a:ea typeface="Calibri"/>
                <a:cs typeface="Times New Roman"/>
              </a:rPr>
              <a:t> np. „nie wolno </a:t>
            </a:r>
            <a:r>
              <a:rPr lang="pl-PL" dirty="0" smtClean="0">
                <a:latin typeface="Calibri"/>
                <a:ea typeface="Calibri"/>
                <a:cs typeface="Times New Roman"/>
              </a:rPr>
              <a:t>bić”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 smtClean="0"/>
              <a:t>nauka „wczucia się” </a:t>
            </a:r>
            <a:r>
              <a:rPr lang="pl-PL" dirty="0"/>
              <a:t>w sytuację osoby </a:t>
            </a:r>
            <a:r>
              <a:rPr lang="pl-PL" dirty="0" smtClean="0"/>
              <a:t>poszkodowanej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latin typeface="Calibri"/>
                <a:ea typeface="Calibri"/>
                <a:cs typeface="Times New Roman"/>
              </a:rPr>
              <a:t>nauka samodzielnego poszukiwania przez dziecko </a:t>
            </a:r>
            <a:r>
              <a:rPr lang="pl-PL" dirty="0">
                <a:latin typeface="Calibri"/>
                <a:ea typeface="Calibri"/>
                <a:cs typeface="Times New Roman"/>
              </a:rPr>
              <a:t>różnych sposobów rozwiązywania </a:t>
            </a:r>
            <a:r>
              <a:rPr lang="pl-PL" dirty="0" smtClean="0">
                <a:latin typeface="Calibri"/>
                <a:ea typeface="Calibri"/>
                <a:cs typeface="Times New Roman"/>
              </a:rPr>
              <a:t>problemu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latin typeface="Calibri"/>
                <a:ea typeface="Calibri"/>
                <a:cs typeface="Times New Roman"/>
              </a:rPr>
              <a:t>nauka </a:t>
            </a:r>
            <a:r>
              <a:rPr lang="pl-PL" dirty="0">
                <a:latin typeface="Calibri"/>
                <a:ea typeface="Calibri"/>
                <a:cs typeface="Times New Roman"/>
              </a:rPr>
              <a:t>wyładowania agresji w pozytywnych działaniach: sporcie, </a:t>
            </a:r>
            <a:r>
              <a:rPr lang="pl-PL" dirty="0" smtClean="0">
                <a:latin typeface="Calibri"/>
                <a:ea typeface="Calibri"/>
                <a:cs typeface="Times New Roman"/>
              </a:rPr>
              <a:t>działaniach twórczych (muzycznych, plastycznych, teatralnych)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dirty="0">
              <a:latin typeface="Calibri"/>
              <a:ea typeface="Calibri"/>
              <a:cs typeface="Times New Roman"/>
            </a:endParaRP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3523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89377" y="548680"/>
            <a:ext cx="6965245" cy="667202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C00000"/>
                </a:solidFill>
              </a:rPr>
              <a:t>DZIECI AGRESYWNE - POSTĘPOWANIE 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215882"/>
            <a:ext cx="7632848" cy="5093438"/>
          </a:xfrm>
        </p:spPr>
        <p:txBody>
          <a:bodyPr>
            <a:normAutofit/>
          </a:bodyPr>
          <a:lstStyle/>
          <a:p>
            <a:pPr marL="457200" marR="381000" lvl="1" indent="0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914400" algn="l"/>
              </a:tabLst>
            </a:pPr>
            <a:r>
              <a:rPr lang="pl-PL" sz="20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NIE stosujemy PRZYMUSU, kar.</a:t>
            </a:r>
            <a:endParaRPr lang="pl-PL" sz="2000" dirty="0">
              <a:latin typeface="Franklin Gothic Book" panose="020B0503020102020204" pitchFamily="34" charset="0"/>
              <a:ea typeface="Times New Roman"/>
              <a:cs typeface="Times New Roman"/>
            </a:endParaRPr>
          </a:p>
          <a:p>
            <a:pPr marL="914400" marR="381000" lvl="1" indent="-457200">
              <a:lnSpc>
                <a:spcPct val="115000"/>
              </a:lnSpc>
              <a:spcAft>
                <a:spcPts val="1000"/>
              </a:spcAft>
              <a:buSzPts val="1000"/>
              <a:tabLst>
                <a:tab pos="914400" algn="l"/>
              </a:tabLst>
            </a:pPr>
            <a:r>
              <a:rPr lang="pl-PL" sz="20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Stwarzanie </a:t>
            </a:r>
            <a:r>
              <a:rPr lang="pl-PL" sz="2000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sytuacji, w których dziecko doznaje </a:t>
            </a:r>
            <a:r>
              <a:rPr lang="pl-PL" sz="2000" b="1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EMOCJI POZYTYWNYCH</a:t>
            </a:r>
            <a:r>
              <a:rPr lang="pl-PL" sz="20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 (</a:t>
            </a:r>
            <a:r>
              <a:rPr lang="pl-PL" sz="2000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powodzenie, wygrana, aprobata </a:t>
            </a:r>
            <a:r>
              <a:rPr lang="pl-PL" sz="20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nauczyciela/rodzica </a:t>
            </a:r>
            <a:r>
              <a:rPr lang="pl-PL" sz="2000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i całej grupy</a:t>
            </a:r>
            <a:r>
              <a:rPr lang="pl-PL" sz="20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);</a:t>
            </a:r>
            <a:endParaRPr lang="pl-PL" sz="2000" dirty="0">
              <a:latin typeface="Franklin Gothic Book" panose="020B0503020102020204" pitchFamily="34" charset="0"/>
              <a:ea typeface="Times New Roman"/>
              <a:cs typeface="Times New Roman"/>
            </a:endParaRPr>
          </a:p>
          <a:p>
            <a:pPr marL="914400" marR="381000" lvl="1" indent="-457200">
              <a:lnSpc>
                <a:spcPct val="115000"/>
              </a:lnSpc>
              <a:spcAft>
                <a:spcPts val="1000"/>
              </a:spcAft>
              <a:buSzPts val="1000"/>
              <a:tabLst>
                <a:tab pos="914400" algn="l"/>
              </a:tabLst>
            </a:pPr>
            <a:r>
              <a:rPr lang="pl-PL" sz="20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Przedstawianie </a:t>
            </a:r>
            <a:r>
              <a:rPr lang="pl-PL" sz="2000" b="1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WŁAŚCIWEGO ZACHOWANIA W SYTUACJACH NEGATYWNYCH </a:t>
            </a:r>
            <a:r>
              <a:rPr lang="pl-PL" sz="20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(np. przegrana</a:t>
            </a:r>
            <a:r>
              <a:rPr lang="pl-PL" sz="2000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, niepowodzenie), następnie stopniowe przyzwyczajanie dziecka do znoszenia </a:t>
            </a:r>
            <a:r>
              <a:rPr lang="pl-PL" sz="20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niepowodzeń;</a:t>
            </a:r>
            <a:endParaRPr lang="pl-PL" sz="2000" dirty="0">
              <a:latin typeface="Franklin Gothic Book" panose="020B0503020102020204" pitchFamily="34" charset="0"/>
              <a:ea typeface="Times New Roman"/>
              <a:cs typeface="Times New Roman"/>
            </a:endParaRPr>
          </a:p>
          <a:p>
            <a:pPr marL="914400" marR="381000" lvl="1" indent="-457200">
              <a:lnSpc>
                <a:spcPct val="115000"/>
              </a:lnSpc>
              <a:spcAft>
                <a:spcPts val="1000"/>
              </a:spcAft>
              <a:buSzPts val="1000"/>
              <a:tabLst>
                <a:tab pos="914400" algn="l"/>
              </a:tabLst>
            </a:pPr>
            <a:r>
              <a:rPr lang="pl-PL" sz="20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Dawanie </a:t>
            </a:r>
            <a:r>
              <a:rPr lang="pl-PL" sz="2000" b="1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JASNYCH INSTRUKCJI </a:t>
            </a:r>
            <a:r>
              <a:rPr lang="pl-PL" sz="20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powierzając </a:t>
            </a:r>
            <a:r>
              <a:rPr lang="pl-PL" sz="2000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dziecku zadania indywidualne i w ramach pracy zespołowej (na miarę jego możliwości</a:t>
            </a:r>
            <a:r>
              <a:rPr lang="pl-PL" sz="20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);</a:t>
            </a:r>
            <a:endParaRPr lang="pl-PL" sz="2000" dirty="0">
              <a:latin typeface="Franklin Gothic Book" panose="020B0503020102020204" pitchFamily="34" charset="0"/>
              <a:ea typeface="Times New Roman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3360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620689"/>
            <a:ext cx="7704855" cy="1080120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C00000"/>
                </a:solidFill>
              </a:rPr>
              <a:t>DZIECI AGRESYWNE –POSTĘPOWANIE C.D.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340768"/>
            <a:ext cx="7704855" cy="4896543"/>
          </a:xfrm>
        </p:spPr>
        <p:txBody>
          <a:bodyPr>
            <a:normAutofit/>
          </a:bodyPr>
          <a:lstStyle/>
          <a:p>
            <a:pPr marL="457200" marR="381000" lvl="1" indent="0">
              <a:lnSpc>
                <a:spcPct val="115000"/>
              </a:lnSpc>
              <a:spcAft>
                <a:spcPts val="1000"/>
              </a:spcAft>
              <a:buClr>
                <a:srgbClr val="AA2B1E"/>
              </a:buClr>
              <a:buSzPts val="1000"/>
              <a:buNone/>
              <a:tabLst>
                <a:tab pos="914400" algn="l"/>
              </a:tabLst>
            </a:pPr>
            <a:endParaRPr lang="pl-PL" sz="1400" dirty="0" smtClean="0">
              <a:solidFill>
                <a:srgbClr val="000000"/>
              </a:solidFill>
              <a:latin typeface="Franklin Gothic Book" panose="020B0503020102020204" pitchFamily="34" charset="0"/>
              <a:ea typeface="Times New Roman"/>
              <a:cs typeface="Times New Roman"/>
            </a:endParaRPr>
          </a:p>
          <a:p>
            <a:pPr marL="457200" marR="381000" lvl="1" indent="0">
              <a:lnSpc>
                <a:spcPct val="115000"/>
              </a:lnSpc>
              <a:spcAft>
                <a:spcPts val="1000"/>
              </a:spcAft>
              <a:buClr>
                <a:srgbClr val="AA2B1E"/>
              </a:buClr>
              <a:buSzPts val="1000"/>
              <a:buNone/>
              <a:tabLst>
                <a:tab pos="914400" algn="l"/>
              </a:tabLst>
            </a:pPr>
            <a:endParaRPr lang="pl-PL" sz="1400" dirty="0">
              <a:solidFill>
                <a:srgbClr val="000000"/>
              </a:solidFill>
              <a:latin typeface="Franklin Gothic Book" panose="020B0503020102020204" pitchFamily="34" charset="0"/>
              <a:ea typeface="Times New Roman"/>
              <a:cs typeface="Times New Roman"/>
            </a:endParaRPr>
          </a:p>
          <a:p>
            <a:pPr marL="800100" marR="381000" lvl="1" indent="-342900">
              <a:lnSpc>
                <a:spcPct val="115000"/>
              </a:lnSpc>
              <a:spcAft>
                <a:spcPts val="1000"/>
              </a:spcAft>
              <a:buClr>
                <a:srgbClr val="AA2B1E"/>
              </a:buClr>
              <a:buSzPts val="1000"/>
              <a:tabLst>
                <a:tab pos="914400" algn="l"/>
              </a:tabLst>
            </a:pPr>
            <a:r>
              <a:rPr lang="pl-PL" sz="20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budowanie </a:t>
            </a:r>
            <a:r>
              <a:rPr lang="pl-PL" sz="2000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relacji </a:t>
            </a:r>
            <a:r>
              <a:rPr lang="pl-PL" sz="20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dziecko-dorosły </a:t>
            </a:r>
            <a:r>
              <a:rPr lang="pl-PL" sz="2000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na </a:t>
            </a:r>
            <a:r>
              <a:rPr lang="pl-PL" sz="2000" b="1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ZAUFANIU, SZACUNKU I UCZCIWOŚCI;</a:t>
            </a:r>
            <a:endParaRPr lang="pl-PL" sz="2000" b="1" dirty="0">
              <a:solidFill>
                <a:prstClr val="black"/>
              </a:solidFill>
              <a:latin typeface="Franklin Gothic Book" panose="020B0503020102020204" pitchFamily="34" charset="0"/>
              <a:ea typeface="Times New Roman"/>
              <a:cs typeface="Times New Roman"/>
            </a:endParaRPr>
          </a:p>
          <a:p>
            <a:pPr marL="800100" marR="381000" lvl="1" indent="-342900">
              <a:lnSpc>
                <a:spcPct val="115000"/>
              </a:lnSpc>
              <a:spcAft>
                <a:spcPts val="1000"/>
              </a:spcAft>
              <a:buClr>
                <a:srgbClr val="AA2B1E"/>
              </a:buClr>
              <a:buSzPts val="1000"/>
              <a:tabLst>
                <a:tab pos="914400" algn="l"/>
              </a:tabLst>
            </a:pPr>
            <a:r>
              <a:rPr lang="pl-PL" sz="2000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ROZMOWA </a:t>
            </a:r>
            <a:r>
              <a:rPr lang="pl-PL" sz="20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o problemach </a:t>
            </a:r>
            <a:r>
              <a:rPr lang="pl-PL" sz="2000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dziecka, </a:t>
            </a:r>
            <a:r>
              <a:rPr lang="pl-PL" sz="2000" b="1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GDY OBIE STRONY MAJĄ NA TO </a:t>
            </a:r>
            <a:r>
              <a:rPr lang="pl-PL" sz="2000" b="1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OCHOTĘ </a:t>
            </a:r>
            <a:r>
              <a:rPr lang="pl-PL" sz="20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(unikamy rozmów „na siłę”)</a:t>
            </a:r>
            <a:r>
              <a:rPr lang="pl-PL" sz="2000" b="1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;</a:t>
            </a:r>
            <a:endParaRPr lang="pl-PL" sz="2000" b="1" dirty="0">
              <a:solidFill>
                <a:prstClr val="black"/>
              </a:solidFill>
              <a:latin typeface="Franklin Gothic Book" panose="020B0503020102020204" pitchFamily="34" charset="0"/>
              <a:ea typeface="Times New Roman"/>
              <a:cs typeface="Times New Roman"/>
            </a:endParaRPr>
          </a:p>
          <a:p>
            <a:pPr marL="914400" marR="381000" lvl="1" indent="-457200">
              <a:lnSpc>
                <a:spcPct val="115000"/>
              </a:lnSpc>
              <a:spcAft>
                <a:spcPts val="1000"/>
              </a:spcAft>
              <a:buClr>
                <a:srgbClr val="AA2B1E"/>
              </a:buClr>
              <a:buSzPts val="1000"/>
              <a:tabLst>
                <a:tab pos="914400" algn="l"/>
              </a:tabLst>
            </a:pPr>
            <a:r>
              <a:rPr lang="pl-PL" sz="2000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posługiwanie </a:t>
            </a:r>
            <a:r>
              <a:rPr lang="pl-PL" sz="20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się raczej </a:t>
            </a:r>
            <a:r>
              <a:rPr lang="pl-PL" sz="2000" b="1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NATURALNYMI KONSEKWENCJAMI </a:t>
            </a:r>
            <a:r>
              <a:rPr lang="pl-PL" sz="2000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zachowania, a nie karami</a:t>
            </a:r>
            <a:r>
              <a:rPr lang="pl-PL" sz="20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Times New Roman"/>
              </a:rPr>
              <a:t>;</a:t>
            </a:r>
            <a:endParaRPr lang="pl-PL" sz="2000" dirty="0">
              <a:solidFill>
                <a:prstClr val="black"/>
              </a:solidFill>
              <a:latin typeface="Franklin Gothic Book" panose="020B050302010202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2571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9" y="817583"/>
            <a:ext cx="7016660" cy="739210"/>
          </a:xfrm>
        </p:spPr>
        <p:txBody>
          <a:bodyPr>
            <a:normAutofit fontScale="90000"/>
          </a:bodyPr>
          <a:lstStyle/>
          <a:p>
            <a:pPr marL="342900" marR="1905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tabLst>
                <a:tab pos="457200" algn="l"/>
              </a:tabLst>
            </a:pPr>
            <a:r>
              <a:rPr lang="pl-PL" sz="2800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/>
              </a:rPr>
              <a:t>DZIECI NADPOBUDLIWE PSYCHORUCHOWO</a:t>
            </a:r>
            <a:endParaRPr lang="pl-PL" sz="28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628800"/>
            <a:ext cx="7632848" cy="4608512"/>
          </a:xfrm>
        </p:spPr>
        <p:txBody>
          <a:bodyPr>
            <a:normAutofit fontScale="70000" lnSpcReduction="20000"/>
          </a:bodyPr>
          <a:lstStyle/>
          <a:p>
            <a:pPr marL="742950" marR="38100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pl-PL" sz="24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dzieci </a:t>
            </a:r>
            <a:r>
              <a:rPr lang="pl-PL" sz="2400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te, przeważnie męczące i uciążliwe, często odrzucane są uczuciowo przez rodziców.</a:t>
            </a:r>
            <a:endParaRPr lang="pl-PL" sz="3600" dirty="0">
              <a:latin typeface="Franklin Gothic Book" panose="020B0503020102020204" pitchFamily="34" charset="0"/>
              <a:ea typeface="Calibri"/>
              <a:cs typeface="Arial" pitchFamily="34" charset="0"/>
            </a:endParaRPr>
          </a:p>
          <a:p>
            <a:pPr marL="742950" marR="38100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pl-PL" sz="24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wymagają </a:t>
            </a:r>
            <a:r>
              <a:rPr lang="pl-PL" sz="2400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spokojnego, konsekwentnego postępowania</a:t>
            </a:r>
            <a:r>
              <a:rPr lang="pl-PL" sz="2400" b="1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. Kary wzmagają stan pobudliwości</a:t>
            </a:r>
            <a:r>
              <a:rPr lang="pl-PL" sz="2400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. Szczególnie pożądany jest </a:t>
            </a:r>
            <a:r>
              <a:rPr lang="pl-PL" sz="2400" b="1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regularny tryb życia i ustalony system wymagań</a:t>
            </a:r>
            <a:r>
              <a:rPr lang="pl-PL" sz="2400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.</a:t>
            </a:r>
            <a:endParaRPr lang="pl-PL" sz="3600" dirty="0">
              <a:latin typeface="Franklin Gothic Book" panose="020B0503020102020204" pitchFamily="34" charset="0"/>
              <a:ea typeface="Calibri"/>
              <a:cs typeface="Arial" pitchFamily="34" charset="0"/>
            </a:endParaRPr>
          </a:p>
          <a:p>
            <a:pPr marL="1143000" marR="571500" lvl="2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  <a:tabLst>
                <a:tab pos="1371600" algn="l"/>
              </a:tabLst>
            </a:pPr>
            <a:r>
              <a:rPr lang="pl-PL" sz="2300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Organizowanie </a:t>
            </a:r>
            <a:r>
              <a:rPr lang="pl-PL" sz="2300" b="1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interesujących</a:t>
            </a:r>
            <a:r>
              <a:rPr lang="pl-PL" sz="2300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 dla dziecka zajęć, dbanie o </a:t>
            </a:r>
            <a:r>
              <a:rPr lang="pl-PL" sz="2300" b="1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dokładność</a:t>
            </a:r>
            <a:r>
              <a:rPr lang="pl-PL" sz="2300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 wykonywanych prac</a:t>
            </a:r>
            <a:r>
              <a:rPr lang="pl-PL" sz="23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, hamowanie </a:t>
            </a:r>
            <a:r>
              <a:rPr lang="pl-PL" sz="2300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nadmiernego tempa w działaniu, zachęcanie do samokontroli;</a:t>
            </a:r>
            <a:endParaRPr lang="pl-PL" sz="2300" dirty="0">
              <a:latin typeface="Franklin Gothic Book" panose="020B0503020102020204" pitchFamily="34" charset="0"/>
              <a:ea typeface="Calibri"/>
              <a:cs typeface="Arial" pitchFamily="34" charset="0"/>
            </a:endParaRPr>
          </a:p>
          <a:p>
            <a:pPr marL="1143000" marR="571500" lvl="2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  <a:tabLst>
                <a:tab pos="1371600" algn="l"/>
              </a:tabLst>
            </a:pPr>
            <a:r>
              <a:rPr lang="pl-PL" sz="2300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dla wyrobienia odpowiedzialności - </a:t>
            </a:r>
            <a:r>
              <a:rPr lang="pl-PL" sz="2300" b="1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powierzanie</a:t>
            </a:r>
            <a:r>
              <a:rPr lang="pl-PL" sz="2300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 dziecku odpowiednio dobranych </a:t>
            </a:r>
            <a:r>
              <a:rPr lang="pl-PL" sz="2300" b="1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zadań</a:t>
            </a:r>
            <a:r>
              <a:rPr lang="pl-PL" sz="2300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 o charakterze społecznie </a:t>
            </a:r>
            <a:r>
              <a:rPr lang="pl-PL" sz="23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użytecznym (np. posprzątanie danego pomieszczenia) </a:t>
            </a:r>
            <a:r>
              <a:rPr lang="pl-PL" sz="2300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i </a:t>
            </a:r>
            <a:r>
              <a:rPr lang="pl-PL" sz="2300" b="1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egzekwowanie</a:t>
            </a:r>
            <a:r>
              <a:rPr lang="pl-PL" sz="23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 </a:t>
            </a:r>
            <a:r>
              <a:rPr lang="pl-PL" sz="2300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ich </a:t>
            </a:r>
            <a:r>
              <a:rPr lang="pl-PL" sz="23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wykonania;</a:t>
            </a:r>
            <a:endParaRPr lang="pl-PL" sz="2300" dirty="0">
              <a:latin typeface="Franklin Gothic Book" panose="020B0503020102020204" pitchFamily="34" charset="0"/>
              <a:ea typeface="Calibri"/>
              <a:cs typeface="Arial" pitchFamily="34" charset="0"/>
            </a:endParaRPr>
          </a:p>
          <a:p>
            <a:pPr marL="1143000" marR="571500" lvl="2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  <a:tabLst>
                <a:tab pos="1371600" algn="l"/>
              </a:tabLst>
            </a:pPr>
            <a:r>
              <a:rPr lang="pl-PL" sz="2300" dirty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regulowanie reakcji emocjonalnych dziecka, np</a:t>
            </a:r>
            <a:r>
              <a:rPr lang="pl-PL" sz="23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Times New Roman"/>
                <a:cs typeface="Arial" pitchFamily="34" charset="0"/>
              </a:rPr>
              <a:t>. poprzez bajki terapeutyczne, muzykę wyciszającą.</a:t>
            </a:r>
            <a:endParaRPr lang="pl-PL" sz="2300" dirty="0">
              <a:latin typeface="Franklin Gothic Book" panose="020B0503020102020204" pitchFamily="34" charset="0"/>
              <a:ea typeface="Calibri"/>
              <a:cs typeface="Arial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8686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nezka">
  <a:themeElements>
    <a:clrScheme name="Pinezk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ezk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ezk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3785</TotalTime>
  <Words>1128</Words>
  <Application>Microsoft Office PowerPoint</Application>
  <PresentationFormat>Pokaz na ekranie (4:3)</PresentationFormat>
  <Paragraphs>94</Paragraphs>
  <Slides>19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Pinezka</vt:lpstr>
      <vt:lpstr>WYCHOWANIE PRZEDSZKOLAKA</vt:lpstr>
      <vt:lpstr>Wraz z rozpoczęciem edukacji w przedszkolu pojawiają się także nowe problemy… Poniżej omówione zostaną wybrane spośród nich oraz możliwe drogi ich rozwiązania: </vt:lpstr>
      <vt:lpstr>NIESTOSOWANIE SIĘ DZIECI DO OBOWIĄZUJĄCYCH REGUŁ </vt:lpstr>
      <vt:lpstr>ZABURZENIA ZACHOWANIA:  AGRESJA, NADPOBUDLIWOŚĆ, ZAHAMOWANIE PSYCHORUCHOWE</vt:lpstr>
      <vt:lpstr> TRUDNOŚCI WYCHOWAWCZE-JAK POSTĘPOWAĆ?</vt:lpstr>
      <vt:lpstr>ZAPOBIEGANIE AGRESJI U DZIECKA</vt:lpstr>
      <vt:lpstr>DZIECI AGRESYWNE - POSTĘPOWANIE </vt:lpstr>
      <vt:lpstr>DZIECI AGRESYWNE –POSTĘPOWANIE C.D.</vt:lpstr>
      <vt:lpstr>DZIECI NADPOBUDLIWE PSYCHORUCHOWO</vt:lpstr>
      <vt:lpstr>DZIECI ZAHAMOWANE PSYCHORUCHOWO (wycofane)</vt:lpstr>
      <vt:lpstr>DZIECI ZAHAMOWANE PSYCHORUCHOWO - c.d.</vt:lpstr>
      <vt:lpstr>DZIECI ZAHAMOWANE PSYCHORUCHOWO C.D.</vt:lpstr>
      <vt:lpstr>PODSUMOWANIE: </vt:lpstr>
      <vt:lpstr>PODSUMOWANIE C.D.</vt:lpstr>
      <vt:lpstr>7 ZASAD POSTĘPOWANIA:</vt:lpstr>
      <vt:lpstr>PRAWIDŁOWE POSTAWY WYCHOWAWCZE:</vt:lpstr>
      <vt:lpstr>KORZYSTANIE Z INTERNETU I URZĄDZEŃ ELEKTRONICZNYCH</vt:lpstr>
      <vt:lpstr>KORZYSTANIE Z INTERNETU</vt:lpstr>
      <vt:lpstr>DZIĘKUJĘ ZA UWAGĘ oraz życzę wiele satysfakcji  na drodze wychowania 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Wychowanie przedszkolaka</dc:title>
  <dc:creator>Kamila</dc:creator>
  <cp:lastModifiedBy>Kamila</cp:lastModifiedBy>
  <cp:revision>76</cp:revision>
  <dcterms:created xsi:type="dcterms:W3CDTF">2018-11-04T15:51:25Z</dcterms:created>
  <dcterms:modified xsi:type="dcterms:W3CDTF">2018-11-22T06:27:27Z</dcterms:modified>
</cp:coreProperties>
</file>